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42" r:id="rId3"/>
    <p:sldId id="405" r:id="rId4"/>
    <p:sldId id="345" r:id="rId5"/>
    <p:sldId id="409" r:id="rId6"/>
    <p:sldId id="401" r:id="rId7"/>
    <p:sldId id="402" r:id="rId8"/>
    <p:sldId id="410" r:id="rId9"/>
    <p:sldId id="411" r:id="rId10"/>
    <p:sldId id="412" r:id="rId11"/>
    <p:sldId id="413" r:id="rId12"/>
    <p:sldId id="414" r:id="rId13"/>
    <p:sldId id="406" r:id="rId14"/>
    <p:sldId id="418" r:id="rId15"/>
    <p:sldId id="407" r:id="rId16"/>
    <p:sldId id="421" r:id="rId17"/>
    <p:sldId id="389" r:id="rId18"/>
    <p:sldId id="420" r:id="rId19"/>
    <p:sldId id="39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609ACC"/>
    <a:srgbClr val="ACD292"/>
    <a:srgbClr val="8DA9DB"/>
    <a:srgbClr val="354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6"/>
    <p:restoredTop sz="74632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397" y="58"/>
      </p:cViewPr>
      <p:guideLst>
        <p:guide orient="horz" pos="4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AA8BD-EDFE-B544-A9B2-46657F7B3620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EA38A-49A9-8443-8499-839D5FE88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2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38A-49A9-8443-8499-839D5FE88F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8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32435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5BD55-6AE0-8A45-99BE-594FB45129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56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32435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5BD55-6AE0-8A45-99BE-594FB45129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2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membership directory</a:t>
            </a:r>
            <a:r>
              <a:rPr lang="en-US" baseline="0" dirty="0" smtClean="0"/>
              <a:t> handout </a:t>
            </a:r>
          </a:p>
          <a:p>
            <a:r>
              <a:rPr lang="en-US" baseline="0" dirty="0" smtClean="0"/>
              <a:t>Reference request from HCPF to regional appointees to give a 5-10 minute update at their January retreat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38A-49A9-8443-8499-839D5FE88F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6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result of the Person- and Family-Centered Care Implementation Grant in 2012,</a:t>
            </a:r>
            <a:r>
              <a:rPr lang="en-US" baseline="0" dirty="0" smtClean="0"/>
              <a:t> HCPF began their journey to implement a process that involved clients and families in the development and feedback of building programs and initiatives.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also established a group of internal staff as Champions to incorporate those values throughout HCPF.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a strong history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677E-A0A0-4F22-9EF2-33937661B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35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themselves along with the “membership/community” they represent.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1677E-A0A0-4F22-9EF2-33937661B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4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Walk through handout</a:t>
            </a:r>
            <a:r>
              <a:rPr lang="en-US" baseline="0" dirty="0" smtClean="0"/>
              <a:t> with descriptions of all 67 deliverables. </a:t>
            </a:r>
          </a:p>
          <a:p>
            <a:r>
              <a:rPr lang="en-US" baseline="0" dirty="0" smtClean="0"/>
              <a:t>We did not include notifications for obvious reasons.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38A-49A9-8443-8499-839D5FE88F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26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in any particular</a:t>
            </a:r>
            <a:r>
              <a:rPr lang="en-US" baseline="0" dirty="0" smtClean="0"/>
              <a:t> </a:t>
            </a:r>
            <a:r>
              <a:rPr lang="en-US" dirty="0" smtClean="0"/>
              <a:t>order </a:t>
            </a:r>
          </a:p>
          <a:p>
            <a:endParaRPr lang="en-US" dirty="0" smtClean="0"/>
          </a:p>
          <a:p>
            <a:r>
              <a:rPr lang="en-US" dirty="0" smtClean="0"/>
              <a:t>2-3 educational topics to make your participation fruitful?</a:t>
            </a:r>
          </a:p>
          <a:p>
            <a:r>
              <a:rPr lang="en-US" dirty="0" smtClean="0"/>
              <a:t>1-2 barriers to your full engagement that we should know about/take into account?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A38A-49A9-8443-8499-839D5FE88F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9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22832-BCB1-B144-83AE-E2E484E5A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815"/>
            <a:ext cx="9144000" cy="429633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CB9867-A893-874D-9792-785A9E804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411" y="5967167"/>
            <a:ext cx="1719373" cy="7389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142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1323940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31486307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1451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43087" y="1796188"/>
            <a:ext cx="5915025" cy="326562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72775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07667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1451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043087" y="1743075"/>
            <a:ext cx="6086475" cy="35575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81451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43087" y="1796188"/>
            <a:ext cx="5915025" cy="326562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14512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043087" y="1743075"/>
            <a:ext cx="6086475" cy="35575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1451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43087" y="1796188"/>
            <a:ext cx="5915025" cy="326562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28529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86175"/>
            <a:ext cx="1814513" cy="584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14512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043087" y="1743075"/>
            <a:ext cx="6086475" cy="35575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1451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056210" y="1584006"/>
            <a:ext cx="2728913" cy="3514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5185" y="1584006"/>
            <a:ext cx="2728913" cy="3514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" y="0"/>
            <a:ext cx="1812655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43087" y="1796188"/>
            <a:ext cx="5915025" cy="326562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14512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043087" y="1743075"/>
            <a:ext cx="6086475" cy="35575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1451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43087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917A975-AC2C-BB4A-92A5-C8DBC3A458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6210" y="1584006"/>
            <a:ext cx="2728913" cy="3514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page _moun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10378" y="6329828"/>
            <a:ext cx="4182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506CB-4460-C942-933E-D729615E2F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1595" y="6374401"/>
            <a:ext cx="50692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COLORADO ACCESS | </a:t>
            </a:r>
            <a:r>
              <a:rPr lang="en-US" sz="1200" b="1" dirty="0" smtClean="0">
                <a:solidFill>
                  <a:schemeClr val="bg1"/>
                </a:solidFill>
              </a:rPr>
              <a:t>Region 3 PIAC</a:t>
            </a:r>
            <a:r>
              <a:rPr lang="en-US" sz="1200" dirty="0" smtClean="0">
                <a:solidFill>
                  <a:schemeClr val="bg1"/>
                </a:solidFill>
              </a:rPr>
              <a:t>| September</a:t>
            </a:r>
            <a:r>
              <a:rPr lang="en-US" sz="1200" baseline="0" dirty="0" smtClean="0">
                <a:solidFill>
                  <a:schemeClr val="bg1"/>
                </a:solidFill>
              </a:rPr>
              <a:t> 26, 2018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3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" y="2395260"/>
            <a:ext cx="6021347" cy="802684"/>
          </a:xfrm>
          <a:prstGeom prst="rect">
            <a:avLst/>
          </a:prstGeom>
          <a:solidFill>
            <a:srgbClr val="115685">
              <a:alpha val="85000"/>
            </a:srgbClr>
          </a:solidFill>
        </p:spPr>
        <p:txBody>
          <a:bodyPr anchor="ctr"/>
          <a:lstStyle>
            <a:lvl1pPr algn="l">
              <a:lnSpc>
                <a:spcPct val="80000"/>
              </a:lnSpc>
              <a:defRPr sz="2025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logosmall_tag_pm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72" y="5901365"/>
            <a:ext cx="1961651" cy="75004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2041248"/>
            <a:ext cx="3844137" cy="340207"/>
          </a:xfrm>
          <a:prstGeom prst="rect">
            <a:avLst/>
          </a:prstGeom>
          <a:solidFill>
            <a:srgbClr val="7DBF48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16993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05" y="0"/>
            <a:ext cx="9158106" cy="428529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86175"/>
            <a:ext cx="1814513" cy="584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28529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86175"/>
            <a:ext cx="1814513" cy="584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59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57359" y="1763577"/>
            <a:ext cx="5915025" cy="3265623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14513" y="428265"/>
            <a:ext cx="7329487" cy="5555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428265"/>
            <a:ext cx="1814513" cy="555583"/>
          </a:xfrm>
          <a:prstGeom prst="rect">
            <a:avLst/>
          </a:prstGeom>
          <a:solidFill>
            <a:srgbClr val="006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599" y="6133562"/>
            <a:ext cx="1332185" cy="572510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59" y="469096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57388" y="1743075"/>
            <a:ext cx="6086475" cy="35575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Paragraph text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"/>
          <a:stretch/>
        </p:blipFill>
        <p:spPr>
          <a:xfrm>
            <a:off x="-1" y="1"/>
            <a:ext cx="9144001" cy="687142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552783"/>
            <a:ext cx="1814513" cy="732515"/>
          </a:xfrm>
          <a:prstGeom prst="rect">
            <a:avLst/>
          </a:prstGeom>
          <a:solidFill>
            <a:srgbClr val="0069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814513" y="3552781"/>
            <a:ext cx="7329487" cy="73251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89" y="6133562"/>
            <a:ext cx="1378103" cy="592243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57388" y="3686175"/>
            <a:ext cx="6956425" cy="584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6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2" r:id="rId13"/>
    <p:sldLayoutId id="2147483674" r:id="rId14"/>
    <p:sldLayoutId id="214748368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5" r:id="rId25"/>
    <p:sldLayoutId id="2147483689" r:id="rId26"/>
  </p:sldLayoutIdLst>
  <p:transition spd="slow"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9B01B8-E23C-6A40-8D54-C5352D1B2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COLORADO ACCESS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F663A0-EDB5-3E4F-94C6-7A9D5362D22E}"/>
              </a:ext>
            </a:extLst>
          </p:cNvPr>
          <p:cNvSpPr txBox="1">
            <a:spLocks/>
          </p:cNvSpPr>
          <p:nvPr/>
        </p:nvSpPr>
        <p:spPr>
          <a:xfrm>
            <a:off x="365761" y="4605251"/>
            <a:ext cx="8548052" cy="16475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l" defTabSz="914400" rtl="0" eaLnBrk="1" latinLnBrk="0" hangingPunct="1">
              <a:buFontTx/>
              <a:buNone/>
              <a:defRPr sz="3200" b="0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smtClean="0">
                <a:solidFill>
                  <a:srgbClr val="609ACC"/>
                </a:solidFill>
              </a:rPr>
              <a:t>Region </a:t>
            </a:r>
            <a:r>
              <a:rPr lang="en-US" sz="2600" b="1" dirty="0">
                <a:solidFill>
                  <a:srgbClr val="609ACC"/>
                </a:solidFill>
              </a:rPr>
              <a:t>5</a:t>
            </a:r>
            <a:r>
              <a:rPr lang="en-US" sz="2600" b="1" dirty="0" smtClean="0">
                <a:solidFill>
                  <a:srgbClr val="609ACC"/>
                </a:solidFill>
              </a:rPr>
              <a:t> Program Improvement Advisory Committee</a:t>
            </a:r>
          </a:p>
          <a:p>
            <a:endParaRPr lang="en-US" sz="2800" b="1" dirty="0" smtClean="0">
              <a:solidFill>
                <a:srgbClr val="609ACC"/>
              </a:solidFill>
            </a:endParaRPr>
          </a:p>
          <a:p>
            <a:r>
              <a:rPr lang="en-US" sz="2600" b="1" dirty="0" smtClean="0">
                <a:solidFill>
                  <a:srgbClr val="609ACC"/>
                </a:solidFill>
              </a:rPr>
              <a:t>December 17, </a:t>
            </a:r>
            <a:r>
              <a:rPr lang="en-US" sz="2600" b="1" dirty="0">
                <a:solidFill>
                  <a:srgbClr val="609ACC"/>
                </a:solidFill>
              </a:rPr>
              <a:t>2018 </a:t>
            </a:r>
          </a:p>
        </p:txBody>
      </p:sp>
    </p:spTree>
    <p:extLst>
      <p:ext uri="{BB962C8B-B14F-4D97-AF65-F5344CB8AC3E}">
        <p14:creationId xmlns:p14="http://schemas.microsoft.com/office/powerpoint/2010/main" val="2511987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28801" y="469096"/>
            <a:ext cx="7170712" cy="584200"/>
          </a:xfrm>
        </p:spPr>
        <p:txBody>
          <a:bodyPr/>
          <a:lstStyle/>
          <a:p>
            <a:r>
              <a:rPr lang="en-US" sz="2400" dirty="0" smtClean="0"/>
              <a:t>2. Review </a:t>
            </a:r>
            <a:r>
              <a:rPr lang="en-US" sz="2400" dirty="0"/>
              <a:t>Member materials and provide feedback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043087" y="1322172"/>
            <a:ext cx="6557216" cy="4917989"/>
          </a:xfrm>
        </p:spPr>
        <p:txBody>
          <a:bodyPr/>
          <a:lstStyle/>
          <a:p>
            <a:pPr lvl="0" algn="ctr"/>
            <a:r>
              <a:rPr lang="en-US" sz="2200" b="1" dirty="0" smtClean="0"/>
              <a:t>Recommendation for establishing a formal relationship between the Member Advisory Council and this Committee</a:t>
            </a:r>
          </a:p>
          <a:p>
            <a:pPr lvl="0" algn="ctr"/>
            <a:endParaRPr lang="en-US" sz="2200" b="1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At </a:t>
            </a:r>
            <a:r>
              <a:rPr lang="en-US" dirty="0"/>
              <a:t>least one formal member in common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Access </a:t>
            </a:r>
            <a:r>
              <a:rPr lang="en-US" dirty="0"/>
              <a:t>to </a:t>
            </a:r>
            <a:r>
              <a:rPr lang="en-US" dirty="0" smtClean="0"/>
              <a:t>each other’s meeting agendas, minutes and other meeting materials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MAC </a:t>
            </a:r>
            <a:r>
              <a:rPr lang="en-US" dirty="0"/>
              <a:t>meetings open to PIAC members with an </a:t>
            </a:r>
            <a:r>
              <a:rPr lang="en-US" dirty="0" smtClean="0"/>
              <a:t>RSVP </a:t>
            </a:r>
            <a:r>
              <a:rPr lang="en-US" i="1" dirty="0" smtClean="0"/>
              <a:t>(MAC meetings are not </a:t>
            </a:r>
            <a:r>
              <a:rPr lang="en-US" i="1" dirty="0"/>
              <a:t>open to the public</a:t>
            </a:r>
            <a:r>
              <a:rPr lang="en-US" i="1" dirty="0" smtClean="0"/>
              <a:t>)</a:t>
            </a:r>
            <a:endParaRPr lang="en-US" i="1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PIAC </a:t>
            </a:r>
            <a:r>
              <a:rPr lang="en-US" dirty="0"/>
              <a:t>can make a request of MAC for feedback/input on </a:t>
            </a:r>
            <a:r>
              <a:rPr lang="en-US" dirty="0" smtClean="0"/>
              <a:t>a particular program/issue.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PIAC can request updates on MAC work for reporting purposes.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78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043087" y="1397086"/>
            <a:ext cx="6693140" cy="4422946"/>
          </a:xfrm>
        </p:spPr>
        <p:txBody>
          <a:bodyPr/>
          <a:lstStyle/>
          <a:p>
            <a:r>
              <a:rPr lang="en-US" u="sng" dirty="0" smtClean="0"/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67 deliverables o</a:t>
            </a:r>
            <a:r>
              <a:rPr lang="en-US" dirty="0"/>
              <a:t>f varying </a:t>
            </a:r>
            <a:r>
              <a:rPr lang="en-US" dirty="0" smtClean="0"/>
              <a:t>frequency and magnitude.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40 notifications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Before the start of the contract (July 1), Colorado </a:t>
            </a:r>
            <a:r>
              <a:rPr lang="en-US" dirty="0"/>
              <a:t>Access submitted 25 start-up </a:t>
            </a:r>
            <a:r>
              <a:rPr lang="en-US" dirty="0" smtClean="0"/>
              <a:t>deliverables.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Since ‘go live’ (July 1) 40 deliverables have been submitted.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Typically </a:t>
            </a:r>
            <a:r>
              <a:rPr lang="en-US" dirty="0"/>
              <a:t>it takes </a:t>
            </a:r>
            <a:r>
              <a:rPr lang="en-US" dirty="0" smtClean="0"/>
              <a:t>the State 45 </a:t>
            </a:r>
            <a:r>
              <a:rPr lang="en-US" dirty="0"/>
              <a:t>days to provide feedback.  Most of these have been accepted or accepted with request for additional information.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Report templates for several of the deliverables are still being developed and tweaked by the State.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65871" y="469096"/>
            <a:ext cx="7133642" cy="584200"/>
          </a:xfrm>
        </p:spPr>
        <p:txBody>
          <a:bodyPr/>
          <a:lstStyle/>
          <a:p>
            <a:r>
              <a:rPr lang="en-US" dirty="0" smtClean="0"/>
              <a:t>3. Review the Contractor’s Deliverables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17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9914" y="5758248"/>
            <a:ext cx="1804086" cy="1099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049050" y="1193067"/>
            <a:ext cx="6767281" cy="4336449"/>
          </a:xfrm>
        </p:spPr>
        <p:txBody>
          <a:bodyPr/>
          <a:lstStyle/>
          <a:p>
            <a:r>
              <a:rPr lang="en-US" sz="2400" dirty="0" smtClean="0"/>
              <a:t>How to prioritize?  </a:t>
            </a:r>
          </a:p>
          <a:p>
            <a:r>
              <a:rPr lang="en-US" sz="2400" dirty="0" smtClean="0"/>
              <a:t>How to make this meaningful for YOU</a:t>
            </a:r>
            <a:r>
              <a:rPr lang="en-US" sz="2400" i="1" dirty="0" smtClean="0"/>
              <a:t>, </a:t>
            </a:r>
            <a:r>
              <a:rPr lang="en-US" sz="2400" dirty="0" smtClean="0"/>
              <a:t>for Colorado Access and for the State?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10773" y="2610683"/>
            <a:ext cx="6443836" cy="4247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ideas…</a:t>
            </a:r>
          </a:p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 Contract: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#15. Health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Neighborhood and Community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Report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#16. Member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Engagement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Report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#21. Care Coordination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#26. Population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Health Management and Stratification Report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Colorado Access Specific: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Comprehensive Community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Needs Assessment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Comprehensive Community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Engagement Plan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65871" y="469096"/>
            <a:ext cx="7133642" cy="584200"/>
          </a:xfrm>
        </p:spPr>
        <p:txBody>
          <a:bodyPr/>
          <a:lstStyle/>
          <a:p>
            <a:r>
              <a:rPr lang="en-US" dirty="0" smtClean="0"/>
              <a:t>3. Review the Contractor’s Deliverables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90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88195" y="5844746"/>
            <a:ext cx="1655805" cy="1013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417513" cy="365125"/>
          </a:xfrm>
        </p:spPr>
        <p:txBody>
          <a:bodyPr/>
          <a:lstStyle/>
          <a:p>
            <a:pPr algn="ctr"/>
            <a:fld id="{3A9506CB-4460-C942-933E-D729615E2FB5}" type="slidenum">
              <a:rPr lang="en-US" smtClean="0"/>
              <a:pPr algn="ctr"/>
              <a:t>13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748346"/>
              </p:ext>
            </p:extLst>
          </p:nvPr>
        </p:nvGraphicFramePr>
        <p:xfrm>
          <a:off x="570428" y="1069592"/>
          <a:ext cx="8227582" cy="5586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802">
                  <a:extLst>
                    <a:ext uri="{9D8B030D-6E8A-4147-A177-3AD203B41FA5}">
                      <a16:colId xmlns:a16="http://schemas.microsoft.com/office/drawing/2014/main" val="949108955"/>
                    </a:ext>
                  </a:extLst>
                </a:gridCol>
                <a:gridCol w="7264780">
                  <a:extLst>
                    <a:ext uri="{9D8B030D-6E8A-4147-A177-3AD203B41FA5}">
                      <a16:colId xmlns:a16="http://schemas.microsoft.com/office/drawing/2014/main" val="3615478561"/>
                    </a:ext>
                  </a:extLst>
                </a:gridCol>
              </a:tblGrid>
              <a:tr h="3278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697309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Dinner, Welcome and Introductions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072526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of Today’s Agenda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439236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of Committee Tasks – </a:t>
                      </a:r>
                      <a:r>
                        <a:rPr lang="en-US" sz="2000" dirty="0" smtClean="0">
                          <a:effectLst/>
                        </a:rPr>
                        <a:t>Digging </a:t>
                      </a:r>
                      <a:r>
                        <a:rPr lang="en-US" sz="2000" dirty="0">
                          <a:effectLst/>
                        </a:rPr>
                        <a:t>Deeper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739271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5:00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Discussion regarding Development of a Committee Onboarding/Education Plan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53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Discussion regarding Committee Structure and Logistics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3428889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Public Comment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7144015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Meeting Adjourned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165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184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Potential Educational Topics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179012" y="1153637"/>
            <a:ext cx="6371864" cy="326562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In no particular order…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Attribution </a:t>
            </a:r>
            <a:r>
              <a:rPr lang="en-US" dirty="0"/>
              <a:t>/ Provider Assignment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Pay for Performance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Population </a:t>
            </a:r>
            <a:r>
              <a:rPr lang="en-US" dirty="0"/>
              <a:t>Health </a:t>
            </a:r>
            <a:r>
              <a:rPr lang="en-US" dirty="0" smtClean="0"/>
              <a:t>Management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 </a:t>
            </a:r>
            <a:r>
              <a:rPr lang="en-US" dirty="0"/>
              <a:t>Management / Care </a:t>
            </a:r>
            <a:r>
              <a:rPr lang="en-US" dirty="0" smtClean="0"/>
              <a:t>Coordination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Member Engagement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Provider Relations &amp; Engagement activities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Colorado Access, the organization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Colorado Health </a:t>
            </a:r>
            <a:r>
              <a:rPr lang="en-US" dirty="0"/>
              <a:t>Care Policy and Financing (HCPF</a:t>
            </a:r>
            <a:r>
              <a:rPr lang="en-US" dirty="0" smtClean="0"/>
              <a:t>) and the </a:t>
            </a:r>
            <a:r>
              <a:rPr lang="en-US" dirty="0"/>
              <a:t>Health First Colorado Program (Medicaid)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State </a:t>
            </a:r>
            <a:r>
              <a:rPr lang="en-US" dirty="0"/>
              <a:t>Program Improvement Advisory Committee </a:t>
            </a:r>
            <a:r>
              <a:rPr lang="en-US" dirty="0" smtClean="0"/>
              <a:t>and subcommittees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Collective Impact – the application of this methodology to our work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78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88195" y="5844746"/>
            <a:ext cx="1655805" cy="1013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417513" cy="365125"/>
          </a:xfrm>
        </p:spPr>
        <p:txBody>
          <a:bodyPr/>
          <a:lstStyle/>
          <a:p>
            <a:pPr algn="ctr"/>
            <a:fld id="{3A9506CB-4460-C942-933E-D729615E2FB5}" type="slidenum">
              <a:rPr lang="en-US" smtClean="0"/>
              <a:pPr algn="ctr"/>
              <a:t>15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46858"/>
              </p:ext>
            </p:extLst>
          </p:nvPr>
        </p:nvGraphicFramePr>
        <p:xfrm>
          <a:off x="570428" y="1069592"/>
          <a:ext cx="8227582" cy="5586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802">
                  <a:extLst>
                    <a:ext uri="{9D8B030D-6E8A-4147-A177-3AD203B41FA5}">
                      <a16:colId xmlns:a16="http://schemas.microsoft.com/office/drawing/2014/main" val="949108955"/>
                    </a:ext>
                  </a:extLst>
                </a:gridCol>
                <a:gridCol w="7264780">
                  <a:extLst>
                    <a:ext uri="{9D8B030D-6E8A-4147-A177-3AD203B41FA5}">
                      <a16:colId xmlns:a16="http://schemas.microsoft.com/office/drawing/2014/main" val="3615478561"/>
                    </a:ext>
                  </a:extLst>
                </a:gridCol>
              </a:tblGrid>
              <a:tr h="3278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697309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Dinner, Welcome and Introductions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072526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of Today’s Agenda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439236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of Committee Tasks – </a:t>
                      </a:r>
                      <a:r>
                        <a:rPr lang="en-US" sz="2000" dirty="0" smtClean="0">
                          <a:effectLst/>
                        </a:rPr>
                        <a:t>Digging </a:t>
                      </a:r>
                      <a:r>
                        <a:rPr lang="en-US" sz="2000" dirty="0">
                          <a:effectLst/>
                        </a:rPr>
                        <a:t>Deeper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739271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Discussion regarding Development of a Committee Onboarding/Education Plan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553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Discussion regarding Committee Structure and Logistics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428889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Public Comment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7144015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Meeting Adjourned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165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435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Meeting Structure and Cadence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043087" y="1796188"/>
            <a:ext cx="6767281" cy="392499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Ideas for Feedback: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Quarterly for two hours, with sub-committee/workgroup options in between meetings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Quarterly with a longer meeting time.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Bi-monthly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Monthly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02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44041" y="469096"/>
            <a:ext cx="7299960" cy="584200"/>
          </a:xfrm>
        </p:spPr>
        <p:txBody>
          <a:bodyPr/>
          <a:lstStyle/>
          <a:p>
            <a:r>
              <a:rPr lang="en-US" dirty="0"/>
              <a:t>Region </a:t>
            </a:r>
            <a:r>
              <a:rPr lang="en-US" dirty="0" smtClean="0"/>
              <a:t>5 </a:t>
            </a:r>
            <a:r>
              <a:rPr lang="en-US" dirty="0"/>
              <a:t>PIAC – Upcoming </a:t>
            </a:r>
            <a:r>
              <a:rPr lang="en-US" dirty="0" smtClean="0"/>
              <a:t>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13280" y="1524000"/>
            <a:ext cx="6710680" cy="507714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Next meeting:</a:t>
            </a:r>
            <a:endParaRPr lang="en-US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Leadership Selection: Committee co-chairs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Charter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development: Recommend the creation of a workgroup to draft a charter for committee adoption. 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Volunteers?!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end of year 1 (June 30, 2019):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 two representatives to sit on the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Governing Council.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 State PIAC representative from this Committee.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97625"/>
            <a:ext cx="820738" cy="365125"/>
          </a:xfrm>
          <a:prstGeom prst="rect">
            <a:avLst/>
          </a:prstGeom>
        </p:spPr>
        <p:txBody>
          <a:bodyPr/>
          <a:lstStyle/>
          <a:p>
            <a:fld id="{95332C28-CFC6-4A95-B613-BC27F5B74E1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93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Sharepoint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71" y="1902940"/>
            <a:ext cx="8356216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1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57388" y="3727107"/>
            <a:ext cx="6956425" cy="584200"/>
          </a:xfrm>
        </p:spPr>
        <p:txBody>
          <a:bodyPr/>
          <a:lstStyle/>
          <a:p>
            <a:r>
              <a:rPr lang="en-US" sz="2400" dirty="0" smtClean="0"/>
              <a:t>Public Comment, Questions and Open Discussion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9891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160" y="1714954"/>
            <a:ext cx="5486400" cy="24455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&amp; Introductions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Robert Bremer</a:t>
            </a:r>
            <a:br>
              <a:rPr lang="en-US" sz="2400" dirty="0" smtClean="0"/>
            </a:br>
            <a:r>
              <a:rPr lang="en-US" sz="2400" i="1" dirty="0" smtClean="0"/>
              <a:t>Vice President of Integration </a:t>
            </a:r>
            <a:br>
              <a:rPr lang="en-US" sz="2400" i="1" dirty="0" smtClean="0"/>
            </a:br>
            <a:r>
              <a:rPr lang="en-US" sz="2400" i="1" dirty="0" smtClean="0"/>
              <a:t>Colorado Access</a:t>
            </a:r>
            <a:endParaRPr lang="en-US"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506CB-4460-C942-933E-D729615E2FB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88195" y="5844746"/>
            <a:ext cx="1655805" cy="1013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Today’s Agenda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417513" cy="365125"/>
          </a:xfrm>
        </p:spPr>
        <p:txBody>
          <a:bodyPr/>
          <a:lstStyle/>
          <a:p>
            <a:pPr algn="ctr"/>
            <a:fld id="{3A9506CB-4460-C942-933E-D729615E2FB5}" type="slidenum">
              <a:rPr lang="en-US" smtClean="0"/>
              <a:pPr algn="ctr"/>
              <a:t>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795503"/>
              </p:ext>
            </p:extLst>
          </p:nvPr>
        </p:nvGraphicFramePr>
        <p:xfrm>
          <a:off x="570428" y="1069592"/>
          <a:ext cx="8227582" cy="5586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802">
                  <a:extLst>
                    <a:ext uri="{9D8B030D-6E8A-4147-A177-3AD203B41FA5}">
                      <a16:colId xmlns:a16="http://schemas.microsoft.com/office/drawing/2014/main" val="949108955"/>
                    </a:ext>
                  </a:extLst>
                </a:gridCol>
                <a:gridCol w="7264780">
                  <a:extLst>
                    <a:ext uri="{9D8B030D-6E8A-4147-A177-3AD203B41FA5}">
                      <a16:colId xmlns:a16="http://schemas.microsoft.com/office/drawing/2014/main" val="3615478561"/>
                    </a:ext>
                  </a:extLst>
                </a:gridCol>
              </a:tblGrid>
              <a:tr h="3278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697309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Dinner, Welcome and Introductions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072526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of Today’s Agenda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439236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4:20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of Committee Tasks – </a:t>
                      </a:r>
                      <a:r>
                        <a:rPr lang="en-US" sz="2000" dirty="0" smtClean="0">
                          <a:effectLst/>
                        </a:rPr>
                        <a:t>Digging </a:t>
                      </a:r>
                      <a:r>
                        <a:rPr lang="en-US" sz="2000" dirty="0">
                          <a:effectLst/>
                        </a:rPr>
                        <a:t>Deeper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739271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Discussion regarding Development of a Committee Onboarding/Education Plan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553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Discussion regarding Committee Structure and Logistics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3428889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5:50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Public Comment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7144015"/>
                  </a:ext>
                </a:extLst>
              </a:tr>
              <a:tr h="6790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6:00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Meeting Adjourned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165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00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160" y="1714954"/>
            <a:ext cx="5486400" cy="24455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Digging Deeper </a:t>
            </a:r>
            <a:r>
              <a:rPr lang="en-US" dirty="0" smtClean="0"/>
              <a:t>on Committee </a:t>
            </a:r>
            <a:r>
              <a:rPr lang="en-US" dirty="0"/>
              <a:t>Responsibilities/Tasks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Kelly Marshall</a:t>
            </a:r>
            <a:br>
              <a:rPr lang="en-US" sz="2400" dirty="0" smtClean="0"/>
            </a:br>
            <a:r>
              <a:rPr lang="en-US" sz="2400" i="1" dirty="0" smtClean="0"/>
              <a:t>Director of Community &amp; External Relations</a:t>
            </a:r>
            <a:br>
              <a:rPr lang="en-US" sz="2400" i="1" dirty="0" smtClean="0"/>
            </a:br>
            <a:r>
              <a:rPr lang="en-US" sz="2400" i="1" dirty="0" smtClean="0"/>
              <a:t>Colorado Access</a:t>
            </a:r>
            <a:endParaRPr lang="en-US"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506CB-4460-C942-933E-D729615E2FB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Regional PIACs –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51830" y="1629817"/>
            <a:ext cx="6738938" cy="2692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dirty="0"/>
              <a:t>engage stakeholders and provide guidance on how to improve health, access, cost, and satisfaction of Members and providers in the Program.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/>
              <a:t>(Base Contract Section 16.9.2, pg. 109-110)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97625"/>
            <a:ext cx="820738" cy="365125"/>
          </a:xfrm>
          <a:prstGeom prst="rect">
            <a:avLst/>
          </a:prstGeom>
        </p:spPr>
        <p:txBody>
          <a:bodyPr/>
          <a:lstStyle/>
          <a:p>
            <a:fld id="{3A9506CB-4460-C942-933E-D729615E2FB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09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16444" y="469096"/>
            <a:ext cx="7414053" cy="1047193"/>
          </a:xfrm>
        </p:spPr>
        <p:txBody>
          <a:bodyPr/>
          <a:lstStyle/>
          <a:p>
            <a:r>
              <a:rPr lang="en-US" dirty="0" smtClean="0"/>
              <a:t>Regional PIAC – Contractual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77156" y="1516289"/>
            <a:ext cx="6213701" cy="374808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Provide </a:t>
            </a:r>
            <a:r>
              <a:rPr lang="en-US" dirty="0"/>
              <a:t>representatives for the statewide </a:t>
            </a:r>
            <a:r>
              <a:rPr lang="en-US" dirty="0" smtClean="0"/>
              <a:t>PIAC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Member materials and provide feedback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the Contractor’s </a:t>
            </a:r>
            <a:r>
              <a:rPr lang="en-US" dirty="0">
                <a:solidFill>
                  <a:srgbClr val="0070C0"/>
                </a:solidFill>
              </a:rPr>
              <a:t>(Colorado Access) </a:t>
            </a:r>
            <a:r>
              <a:rPr lang="en-US" dirty="0"/>
              <a:t>deliverables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Discuss </a:t>
            </a:r>
            <a:r>
              <a:rPr lang="en-US" dirty="0"/>
              <a:t>program policy changes and provide feedback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the Contractor’s </a:t>
            </a:r>
            <a:r>
              <a:rPr lang="en-US" dirty="0">
                <a:solidFill>
                  <a:srgbClr val="0070C0"/>
                </a:solidFill>
              </a:rPr>
              <a:t>(Colorado Access) </a:t>
            </a:r>
            <a:r>
              <a:rPr lang="en-US" dirty="0"/>
              <a:t>and Program’s performance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97625"/>
            <a:ext cx="820738" cy="365125"/>
          </a:xfrm>
          <a:prstGeom prst="rect">
            <a:avLst/>
          </a:prstGeom>
        </p:spPr>
        <p:txBody>
          <a:bodyPr/>
          <a:lstStyle/>
          <a:p>
            <a:fld id="{3A9506CB-4460-C942-933E-D729615E2FB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5479" y="6277133"/>
            <a:ext cx="422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(Base Contract Section 16.9.2, pg. 109-110)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25362" y="1359242"/>
            <a:ext cx="6215449" cy="2174789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80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41157" y="469096"/>
            <a:ext cx="7158355" cy="584200"/>
          </a:xfrm>
        </p:spPr>
        <p:txBody>
          <a:bodyPr/>
          <a:lstStyle/>
          <a:p>
            <a:r>
              <a:rPr lang="en-US" sz="2400" dirty="0" smtClean="0"/>
              <a:t>1. Provide </a:t>
            </a:r>
            <a:r>
              <a:rPr lang="en-US" sz="2400" dirty="0"/>
              <a:t>representatives for </a:t>
            </a:r>
            <a:r>
              <a:rPr lang="en-US" sz="2400" dirty="0" smtClean="0"/>
              <a:t>Statewide </a:t>
            </a:r>
            <a:r>
              <a:rPr lang="en-US" sz="2400" dirty="0"/>
              <a:t>PIAC 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043087" y="1264920"/>
            <a:ext cx="6643713" cy="48158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</a:t>
            </a:r>
            <a:r>
              <a:rPr lang="en-US" dirty="0" smtClean="0"/>
              <a:t>State PIAC </a:t>
            </a:r>
            <a:r>
              <a:rPr lang="en-US" dirty="0"/>
              <a:t>is made up of stakeholders who provide guidance and make recommendations to help improve health, access, cost and satisfaction of members and providers in the </a:t>
            </a:r>
            <a:r>
              <a:rPr lang="en-US" dirty="0" smtClean="0"/>
              <a:t>Accountable Care Collaborative. </a:t>
            </a:r>
          </a:p>
          <a:p>
            <a:endParaRPr lang="en-US" dirty="0" smtClean="0"/>
          </a:p>
          <a:p>
            <a:r>
              <a:rPr lang="en-US" dirty="0" smtClean="0"/>
              <a:t>Subcommittees: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Improving and Bridging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Health Impact on Lives: Health Improvement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Provider and Community 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83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005" y="5282822"/>
            <a:ext cx="1657519" cy="1479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28800" y="469096"/>
            <a:ext cx="7315199" cy="584200"/>
          </a:xfrm>
        </p:spPr>
        <p:txBody>
          <a:bodyPr/>
          <a:lstStyle/>
          <a:p>
            <a:r>
              <a:rPr lang="en-US" sz="2400" dirty="0" smtClean="0"/>
              <a:t>2. Review </a:t>
            </a:r>
            <a:r>
              <a:rPr lang="en-US" sz="2400" dirty="0"/>
              <a:t>Member materials and provide feedback</a:t>
            </a:r>
          </a:p>
          <a:p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043087" y="1099016"/>
            <a:ext cx="6643713" cy="4419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/>
              <a:t>Colorado Access Member Advisory Council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The </a:t>
            </a:r>
            <a:r>
              <a:rPr lang="en-US" dirty="0"/>
              <a:t>purpose of the Member Advisory Council is to ensure that members, their family members, and caregivers have a </a:t>
            </a:r>
            <a:r>
              <a:rPr lang="en-US" dirty="0">
                <a:solidFill>
                  <a:srgbClr val="125D8F"/>
                </a:solidFill>
              </a:rPr>
              <a:t>voice</a:t>
            </a:r>
            <a:r>
              <a:rPr lang="en-US" dirty="0"/>
              <a:t> in the projects and programs at Colorado Access which impact all members. Our council members represent a variety of communities and provide valuable insight into how Colorado Access may best serve its members. </a:t>
            </a:r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i="1" dirty="0"/>
              <a:t>Member Advisory Council Charter (approved 2/20/18)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97625"/>
            <a:ext cx="820738" cy="365125"/>
          </a:xfrm>
          <a:prstGeom prst="rect">
            <a:avLst/>
          </a:prstGeom>
        </p:spPr>
        <p:txBody>
          <a:bodyPr/>
          <a:lstStyle/>
          <a:p>
            <a:fld id="{0270F1CC-E838-41CF-9D72-395BD707FB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62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57359" y="469096"/>
            <a:ext cx="7186641" cy="584200"/>
          </a:xfrm>
        </p:spPr>
        <p:txBody>
          <a:bodyPr/>
          <a:lstStyle/>
          <a:p>
            <a:r>
              <a:rPr lang="en-US" dirty="0"/>
              <a:t>MAC One Year </a:t>
            </a:r>
            <a:r>
              <a:rPr lang="en-US" dirty="0" smtClean="0"/>
              <a:t>Anniversary in August 2018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97625"/>
            <a:ext cx="820738" cy="365125"/>
          </a:xfrm>
          <a:prstGeom prst="rect">
            <a:avLst/>
          </a:prstGeom>
        </p:spPr>
        <p:txBody>
          <a:bodyPr/>
          <a:lstStyle/>
          <a:p>
            <a:fld id="{0270F1CC-E838-41CF-9D72-395BD707FBFF}" type="slidenum">
              <a:rPr lang="en-US" smtClean="0"/>
              <a:t>9</a:t>
            </a:fld>
            <a:endParaRPr lang="en-US"/>
          </a:p>
        </p:txBody>
      </p:sp>
      <p:pic>
        <p:nvPicPr>
          <p:cNvPr id="1027" name="Picture 3" descr="37877731-f448-4330-9aad-fcec7e72d336@namprd0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9311" b="9319"/>
          <a:stretch/>
        </p:blipFill>
        <p:spPr bwMode="auto">
          <a:xfrm>
            <a:off x="1417320" y="1193480"/>
            <a:ext cx="7045055" cy="490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6be60f99-a912-4a58-a9ba-c0565a8fe4c6@namprd0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61" b="78373" l="49306" r="93378">
                        <a14:foregroundMark x1="54812" y1="54134" x2="54812" y2="54134"/>
                        <a14:foregroundMark x1="78224" y1="78472" x2="78224" y2="78472"/>
                        <a14:foregroundMark x1="75744" y1="74735" x2="75744" y2="75463"/>
                        <a14:foregroundMark x1="75198" y1="75099" x2="84003" y2="69874"/>
                        <a14:foregroundMark x1="79613" y1="75463" x2="90079" y2="61640"/>
                        <a14:foregroundMark x1="90352" y1="48148" x2="83730" y2="28671"/>
                        <a14:foregroundMark x1="93378" y1="42526" x2="93378" y2="42526"/>
                        <a14:foregroundMark x1="90352" y1="36541" x2="90352" y2="36541"/>
                        <a14:foregroundMark x1="69147" y1="76224" x2="69147" y2="76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2" t="20184" r="3316" b="18311"/>
          <a:stretch/>
        </p:blipFill>
        <p:spPr bwMode="auto">
          <a:xfrm rot="5400000">
            <a:off x="91289" y="4501623"/>
            <a:ext cx="22098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42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25978</TotalTime>
  <Words>944</Words>
  <Application>Microsoft Office PowerPoint</Application>
  <PresentationFormat>On-screen Show (4:3)</PresentationFormat>
  <Paragraphs>186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Welcome &amp; Introductions  Robert Bremer Vice President of Integration  Colorado Access</vt:lpstr>
      <vt:lpstr>PowerPoint Presentation</vt:lpstr>
      <vt:lpstr>Digging Deeper on Committee Responsibilities/Tasks  Kelly Marshall Director of Community &amp; External Relations Colorado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Hess</dc:creator>
  <cp:lastModifiedBy>Nancy Viera</cp:lastModifiedBy>
  <cp:revision>173</cp:revision>
  <cp:lastPrinted>2018-09-11T21:44:07Z</cp:lastPrinted>
  <dcterms:created xsi:type="dcterms:W3CDTF">2018-04-06T18:29:23Z</dcterms:created>
  <dcterms:modified xsi:type="dcterms:W3CDTF">2018-12-12T21:27:28Z</dcterms:modified>
</cp:coreProperties>
</file>