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7" r:id="rId3"/>
  </p:sldMasterIdLst>
  <p:notesMasterIdLst>
    <p:notesMasterId r:id="rId37"/>
  </p:notesMasterIdLst>
  <p:sldIdLst>
    <p:sldId id="442" r:id="rId4"/>
    <p:sldId id="441" r:id="rId5"/>
    <p:sldId id="443" r:id="rId6"/>
    <p:sldId id="444" r:id="rId7"/>
    <p:sldId id="380" r:id="rId8"/>
    <p:sldId id="257" r:id="rId9"/>
    <p:sldId id="338" r:id="rId10"/>
    <p:sldId id="340" r:id="rId11"/>
    <p:sldId id="388" r:id="rId12"/>
    <p:sldId id="382" r:id="rId13"/>
    <p:sldId id="417" r:id="rId14"/>
    <p:sldId id="384" r:id="rId15"/>
    <p:sldId id="421" r:id="rId16"/>
    <p:sldId id="344" r:id="rId17"/>
    <p:sldId id="386" r:id="rId18"/>
    <p:sldId id="422" r:id="rId19"/>
    <p:sldId id="423" r:id="rId20"/>
    <p:sldId id="424" r:id="rId21"/>
    <p:sldId id="393" r:id="rId22"/>
    <p:sldId id="418" r:id="rId23"/>
    <p:sldId id="420" r:id="rId24"/>
    <p:sldId id="419" r:id="rId25"/>
    <p:sldId id="391" r:id="rId26"/>
    <p:sldId id="395" r:id="rId27"/>
    <p:sldId id="414" r:id="rId28"/>
    <p:sldId id="428" r:id="rId29"/>
    <p:sldId id="429" r:id="rId30"/>
    <p:sldId id="405" r:id="rId31"/>
    <p:sldId id="372" r:id="rId32"/>
    <p:sldId id="440" r:id="rId33"/>
    <p:sldId id="430" r:id="rId34"/>
    <p:sldId id="434" r:id="rId35"/>
    <p:sldId id="43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6B95"/>
    <a:srgbClr val="81C34D"/>
    <a:srgbClr val="1F5C7D"/>
    <a:srgbClr val="781446"/>
    <a:srgbClr val="5A3E68"/>
    <a:srgbClr val="354980"/>
    <a:srgbClr val="64437B"/>
    <a:srgbClr val="EB8C50"/>
    <a:srgbClr val="FF7F32"/>
    <a:srgbClr val="942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89" autoAdjust="0"/>
    <p:restoredTop sz="94025" autoAdjust="0"/>
  </p:normalViewPr>
  <p:slideViewPr>
    <p:cSldViewPr snapToGrid="0" snapToObjects="1" showGuides="1">
      <p:cViewPr varScale="1">
        <p:scale>
          <a:sx n="82" d="100"/>
          <a:sy n="82" d="100"/>
        </p:scale>
        <p:origin x="101" y="72"/>
      </p:cViewPr>
      <p:guideLst>
        <p:guide orient="horz" pos="2232"/>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charts/_rels/chart1.xml.rels><?xml version="1.0" encoding="UTF-8" standalone="yes"?>
<Relationships xmlns="http://schemas.openxmlformats.org/package/2006/relationships"><Relationship Id="rId3" Type="http://schemas.openxmlformats.org/officeDocument/2006/relationships/oleObject" Target="file:///\\Users\kxhess\Desktop\HCPF\Line%20graph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RAE 5 Membership</a:t>
            </a:r>
          </a:p>
        </c:rich>
      </c:tx>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0-20</c:v>
          </c:tx>
          <c:spPr>
            <a:ln w="28575" cap="rnd">
              <a:solidFill>
                <a:schemeClr val="accent1"/>
              </a:solidFill>
              <a:round/>
            </a:ln>
            <a:effectLst/>
          </c:spPr>
          <c:marker>
            <c:symbol val="none"/>
          </c:marker>
          <c:cat>
            <c:numRef>
              <c:f>Sheet1!$A$14:$A$21</c:f>
              <c:numCache>
                <c:formatCode>mmm\-yy</c:formatCode>
                <c:ptCount val="8"/>
                <c:pt idx="0">
                  <c:v>43282</c:v>
                </c:pt>
                <c:pt idx="1">
                  <c:v>43313</c:v>
                </c:pt>
                <c:pt idx="2">
                  <c:v>43344</c:v>
                </c:pt>
                <c:pt idx="3">
                  <c:v>43374</c:v>
                </c:pt>
                <c:pt idx="4">
                  <c:v>43405</c:v>
                </c:pt>
                <c:pt idx="5">
                  <c:v>43435</c:v>
                </c:pt>
                <c:pt idx="6">
                  <c:v>43466</c:v>
                </c:pt>
                <c:pt idx="7">
                  <c:v>43497</c:v>
                </c:pt>
              </c:numCache>
            </c:numRef>
          </c:cat>
          <c:val>
            <c:numRef>
              <c:f>Sheet1!$B$14:$B$21</c:f>
              <c:numCache>
                <c:formatCode>General</c:formatCode>
                <c:ptCount val="8"/>
                <c:pt idx="0">
                  <c:v>89466</c:v>
                </c:pt>
                <c:pt idx="1">
                  <c:v>92028</c:v>
                </c:pt>
                <c:pt idx="2">
                  <c:v>87607</c:v>
                </c:pt>
                <c:pt idx="3">
                  <c:v>87063</c:v>
                </c:pt>
                <c:pt idx="4">
                  <c:v>82931</c:v>
                </c:pt>
                <c:pt idx="5">
                  <c:v>81055</c:v>
                </c:pt>
                <c:pt idx="6">
                  <c:v>82271</c:v>
                </c:pt>
                <c:pt idx="7">
                  <c:v>82785</c:v>
                </c:pt>
              </c:numCache>
            </c:numRef>
          </c:val>
          <c:smooth val="0"/>
          <c:extLst>
            <c:ext xmlns:c16="http://schemas.microsoft.com/office/drawing/2014/chart" uri="{C3380CC4-5D6E-409C-BE32-E72D297353CC}">
              <c16:uniqueId val="{00000000-0D36-4522-8999-0B9F0184CE4F}"/>
            </c:ext>
          </c:extLst>
        </c:ser>
        <c:ser>
          <c:idx val="1"/>
          <c:order val="1"/>
          <c:tx>
            <c:v>21+</c:v>
          </c:tx>
          <c:spPr>
            <a:ln w="28575" cap="rnd">
              <a:solidFill>
                <a:schemeClr val="accent2"/>
              </a:solidFill>
              <a:round/>
            </a:ln>
            <a:effectLst/>
          </c:spPr>
          <c:marker>
            <c:symbol val="none"/>
          </c:marker>
          <c:cat>
            <c:numRef>
              <c:f>Sheet1!$A$14:$A$21</c:f>
              <c:numCache>
                <c:formatCode>mmm\-yy</c:formatCode>
                <c:ptCount val="8"/>
                <c:pt idx="0">
                  <c:v>43282</c:v>
                </c:pt>
                <c:pt idx="1">
                  <c:v>43313</c:v>
                </c:pt>
                <c:pt idx="2">
                  <c:v>43344</c:v>
                </c:pt>
                <c:pt idx="3">
                  <c:v>43374</c:v>
                </c:pt>
                <c:pt idx="4">
                  <c:v>43405</c:v>
                </c:pt>
                <c:pt idx="5">
                  <c:v>43435</c:v>
                </c:pt>
                <c:pt idx="6">
                  <c:v>43466</c:v>
                </c:pt>
                <c:pt idx="7">
                  <c:v>43497</c:v>
                </c:pt>
              </c:numCache>
            </c:numRef>
          </c:cat>
          <c:val>
            <c:numRef>
              <c:f>Sheet1!$C$14:$C$21</c:f>
              <c:numCache>
                <c:formatCode>General</c:formatCode>
                <c:ptCount val="8"/>
                <c:pt idx="0">
                  <c:v>111990</c:v>
                </c:pt>
                <c:pt idx="1">
                  <c:v>119719</c:v>
                </c:pt>
                <c:pt idx="2">
                  <c:v>116299</c:v>
                </c:pt>
                <c:pt idx="3">
                  <c:v>118307</c:v>
                </c:pt>
                <c:pt idx="4">
                  <c:v>111010</c:v>
                </c:pt>
                <c:pt idx="5">
                  <c:v>109275</c:v>
                </c:pt>
                <c:pt idx="6">
                  <c:v>110255</c:v>
                </c:pt>
                <c:pt idx="7">
                  <c:v>111137</c:v>
                </c:pt>
              </c:numCache>
            </c:numRef>
          </c:val>
          <c:smooth val="0"/>
          <c:extLst>
            <c:ext xmlns:c16="http://schemas.microsoft.com/office/drawing/2014/chart" uri="{C3380CC4-5D6E-409C-BE32-E72D297353CC}">
              <c16:uniqueId val="{00000001-0D36-4522-8999-0B9F0184CE4F}"/>
            </c:ext>
          </c:extLst>
        </c:ser>
        <c:dLbls>
          <c:showLegendKey val="0"/>
          <c:showVal val="0"/>
          <c:showCatName val="0"/>
          <c:showSerName val="0"/>
          <c:showPercent val="0"/>
          <c:showBubbleSize val="0"/>
        </c:dLbls>
        <c:smooth val="0"/>
        <c:axId val="458640168"/>
        <c:axId val="458638528"/>
      </c:lineChart>
      <c:dateAx>
        <c:axId val="45864016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58638528"/>
        <c:crosses val="autoZero"/>
        <c:auto val="1"/>
        <c:lblOffset val="100"/>
        <c:baseTimeUnit val="months"/>
      </c:dateAx>
      <c:valAx>
        <c:axId val="4586385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5864016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19607241325882"/>
          <c:y val="3.6487480419940606E-2"/>
          <c:w val="0.57751849883124307"/>
          <c:h val="0.82559153505546001"/>
        </c:manualLayout>
      </c:layout>
      <c:pieChart>
        <c:varyColors val="1"/>
        <c:ser>
          <c:idx val="0"/>
          <c:order val="0"/>
          <c:tx>
            <c:strRef>
              <c:f>Sheet1!$B$1</c:f>
              <c:strCache>
                <c:ptCount val="1"/>
                <c:pt idx="0">
                  <c:v>Components</c:v>
                </c:pt>
              </c:strCache>
            </c:strRef>
          </c:tx>
          <c:dPt>
            <c:idx val="0"/>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53BE-46D3-962F-73D93C7503C2}"/>
              </c:ext>
            </c:extLst>
          </c:dPt>
          <c:dPt>
            <c:idx val="1"/>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53BE-46D3-962F-73D93C7503C2}"/>
              </c:ext>
            </c:extLst>
          </c:dPt>
          <c:dLbls>
            <c:dLbl>
              <c:idx val="0"/>
              <c:layout>
                <c:manualLayout>
                  <c:x val="-0.18432964309393943"/>
                  <c:y val="-0.24423877134446254"/>
                </c:manualLayout>
              </c:layou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2-53BE-46D3-962F-73D93C7503C2}"/>
                </c:ext>
              </c:extLst>
            </c:dLbl>
            <c:dLbl>
              <c:idx val="1"/>
              <c:layout>
                <c:manualLayout>
                  <c:x val="0.18061667602762355"/>
                  <c:y val="0.21366257172826159"/>
                </c:manualLayout>
              </c:layout>
              <c:showLegendKey val="0"/>
              <c:showVal val="0"/>
              <c:showCatName val="1"/>
              <c:showSerName val="0"/>
              <c:showPercent val="1"/>
              <c:showBubbleSize val="0"/>
              <c:extLst>
                <c:ext xmlns:c15="http://schemas.microsoft.com/office/drawing/2012/chart" uri="{CE6537A1-D6FC-4f65-9D91-7224C49458BB}">
                  <c15:layout>
                    <c:manualLayout>
                      <c:w val="0.21020693679330668"/>
                      <c:h val="0.24026297981219963"/>
                    </c:manualLayout>
                  </c15:layout>
                </c:ext>
                <c:ext xmlns:c16="http://schemas.microsoft.com/office/drawing/2014/chart" uri="{C3380CC4-5D6E-409C-BE32-E72D297353CC}">
                  <c16:uniqueId val="{00000001-53BE-46D3-962F-73D93C7503C2}"/>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Referrals</c:v>
                </c:pt>
                <c:pt idx="1">
                  <c:v>Care Compacts</c:v>
                </c:pt>
              </c:strCache>
            </c:strRef>
          </c:cat>
          <c:val>
            <c:numRef>
              <c:f>Sheet1!$B$2:$B$3</c:f>
              <c:numCache>
                <c:formatCode>General</c:formatCode>
                <c:ptCount val="2"/>
                <c:pt idx="0">
                  <c:v>75</c:v>
                </c:pt>
                <c:pt idx="1">
                  <c:v>25</c:v>
                </c:pt>
              </c:numCache>
            </c:numRef>
          </c:val>
          <c:extLst>
            <c:ext xmlns:c16="http://schemas.microsoft.com/office/drawing/2014/chart" uri="{C3380CC4-5D6E-409C-BE32-E72D297353CC}">
              <c16:uniqueId val="{00000000-53BE-46D3-962F-73D93C7503C2}"/>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FE53E4-F893-41E9-B81A-D7BC19D1F848}" type="doc">
      <dgm:prSet loTypeId="urn:microsoft.com/office/officeart/2005/8/layout/hierarchy3" loCatId="list" qsTypeId="urn:microsoft.com/office/officeart/2005/8/quickstyle/simple5" qsCatId="simple" csTypeId="urn:microsoft.com/office/officeart/2005/8/colors/accent1_2" csCatId="accent1" phldr="1"/>
      <dgm:spPr/>
      <dgm:t>
        <a:bodyPr/>
        <a:lstStyle/>
        <a:p>
          <a:endParaRPr lang="en-US"/>
        </a:p>
      </dgm:t>
    </dgm:pt>
    <dgm:pt modelId="{3AD7C3CC-46D2-4992-881E-2F2293977895}">
      <dgm:prSet phldrT="[Text]" custT="1"/>
      <dgm:spPr/>
      <dgm:t>
        <a:bodyPr/>
        <a:lstStyle/>
        <a:p>
          <a:r>
            <a:rPr lang="en-US" sz="1600" dirty="0" smtClean="0"/>
            <a:t>Diabetes</a:t>
          </a:r>
          <a:endParaRPr lang="en-US" sz="1600" dirty="0"/>
        </a:p>
      </dgm:t>
    </dgm:pt>
    <dgm:pt modelId="{7BEE3DBD-257D-4AA1-BC56-09E59D9854F2}" type="parTrans" cxnId="{9711EFA0-FEED-4560-88C7-02005587C476}">
      <dgm:prSet/>
      <dgm:spPr/>
      <dgm:t>
        <a:bodyPr/>
        <a:lstStyle/>
        <a:p>
          <a:endParaRPr lang="en-US" sz="2400"/>
        </a:p>
      </dgm:t>
    </dgm:pt>
    <dgm:pt modelId="{0DD01D4A-234F-43FC-B302-B6C5A817152F}" type="sibTrans" cxnId="{9711EFA0-FEED-4560-88C7-02005587C476}">
      <dgm:prSet/>
      <dgm:spPr/>
      <dgm:t>
        <a:bodyPr/>
        <a:lstStyle/>
        <a:p>
          <a:endParaRPr lang="en-US" sz="2400"/>
        </a:p>
      </dgm:t>
    </dgm:pt>
    <dgm:pt modelId="{ED7E3277-5E68-4045-9165-E4DF43E89628}">
      <dgm:prSet phldrT="[Text]" custT="1"/>
      <dgm:spPr/>
      <dgm:t>
        <a:bodyPr/>
        <a:lstStyle/>
        <a:p>
          <a:r>
            <a:rPr lang="en-US" sz="1600" b="0" i="0" dirty="0" smtClean="0"/>
            <a:t>Chronic Obstructive Pulmonary Disease (COPD)</a:t>
          </a:r>
          <a:endParaRPr lang="en-US" sz="1600" b="0" dirty="0"/>
        </a:p>
      </dgm:t>
    </dgm:pt>
    <dgm:pt modelId="{D885C868-8922-46BD-B26B-0034CE8C7777}" type="parTrans" cxnId="{A0A2D768-6695-49D7-B59B-05EB3C2CE253}">
      <dgm:prSet/>
      <dgm:spPr/>
      <dgm:t>
        <a:bodyPr/>
        <a:lstStyle/>
        <a:p>
          <a:endParaRPr lang="en-US" sz="2400"/>
        </a:p>
      </dgm:t>
    </dgm:pt>
    <dgm:pt modelId="{A845C319-14C9-400A-A555-0FFAAE3F1F25}" type="sibTrans" cxnId="{A0A2D768-6695-49D7-B59B-05EB3C2CE253}">
      <dgm:prSet/>
      <dgm:spPr/>
      <dgm:t>
        <a:bodyPr/>
        <a:lstStyle/>
        <a:p>
          <a:endParaRPr lang="en-US" sz="2400"/>
        </a:p>
      </dgm:t>
    </dgm:pt>
    <dgm:pt modelId="{9C28798B-C9D5-4FB8-90FF-687CFE4DD250}">
      <dgm:prSet phldrT="[Text]" custT="1"/>
      <dgm:spPr/>
      <dgm:t>
        <a:bodyPr/>
        <a:lstStyle/>
        <a:p>
          <a:r>
            <a:rPr lang="en-US" sz="1600" dirty="0" smtClean="0"/>
            <a:t>Health Neighborhood, Part 2 (Referrals) – Coding</a:t>
          </a:r>
        </a:p>
      </dgm:t>
    </dgm:pt>
    <dgm:pt modelId="{A499EBB1-A284-4EFE-94AD-9A654F48C662}" type="parTrans" cxnId="{8A789614-F8ED-48AC-996F-087F0D253A01}">
      <dgm:prSet/>
      <dgm:spPr/>
      <dgm:t>
        <a:bodyPr/>
        <a:lstStyle/>
        <a:p>
          <a:endParaRPr lang="en-US" sz="2400"/>
        </a:p>
      </dgm:t>
    </dgm:pt>
    <dgm:pt modelId="{458F8BD9-E04C-4B0B-9849-5B68E27C9780}" type="sibTrans" cxnId="{8A789614-F8ED-48AC-996F-087F0D253A01}">
      <dgm:prSet/>
      <dgm:spPr/>
      <dgm:t>
        <a:bodyPr/>
        <a:lstStyle/>
        <a:p>
          <a:endParaRPr lang="en-US" sz="2400"/>
        </a:p>
      </dgm:t>
    </dgm:pt>
    <dgm:pt modelId="{96BEC020-2ACD-4CA8-AB36-5E53814603A4}">
      <dgm:prSet phldrT="[Text]" custT="1"/>
      <dgm:spPr/>
      <dgm:t>
        <a:bodyPr/>
        <a:lstStyle/>
        <a:p>
          <a:r>
            <a:rPr lang="en-US" sz="1600" dirty="0" smtClean="0"/>
            <a:t>Wellness and Dental</a:t>
          </a:r>
          <a:endParaRPr lang="en-US" sz="1600" dirty="0"/>
        </a:p>
        <a:p>
          <a:r>
            <a:rPr lang="en-US" sz="1600" dirty="0" smtClean="0"/>
            <a:t>Visits</a:t>
          </a:r>
          <a:endParaRPr lang="en-US" sz="1600" dirty="0"/>
        </a:p>
      </dgm:t>
    </dgm:pt>
    <dgm:pt modelId="{2AD6CCD4-EF6C-4CD7-BBE0-C4E9B3C8DA0E}" type="parTrans" cxnId="{B7E511A1-33AF-452C-8571-99E0FF311E6B}">
      <dgm:prSet/>
      <dgm:spPr/>
      <dgm:t>
        <a:bodyPr/>
        <a:lstStyle/>
        <a:p>
          <a:endParaRPr lang="en-US" sz="2400"/>
        </a:p>
      </dgm:t>
    </dgm:pt>
    <dgm:pt modelId="{D457D7D1-23FB-44DB-B41D-B42840585886}" type="sibTrans" cxnId="{B7E511A1-33AF-452C-8571-99E0FF311E6B}">
      <dgm:prSet/>
      <dgm:spPr/>
      <dgm:t>
        <a:bodyPr/>
        <a:lstStyle/>
        <a:p>
          <a:endParaRPr lang="en-US" sz="2400"/>
        </a:p>
      </dgm:t>
    </dgm:pt>
    <dgm:pt modelId="{19A5A84B-F1F8-47E1-AAE2-A8213F45DA71}">
      <dgm:prSet phldrT="[Text]" custT="1"/>
      <dgm:spPr/>
      <dgm:t>
        <a:bodyPr/>
        <a:lstStyle/>
        <a:p>
          <a:r>
            <a:rPr lang="en-US" sz="1600" dirty="0" smtClean="0"/>
            <a:t>Pediatric Asthma</a:t>
          </a:r>
          <a:endParaRPr lang="en-US" sz="1600" dirty="0"/>
        </a:p>
      </dgm:t>
    </dgm:pt>
    <dgm:pt modelId="{E53F848C-027C-42E9-ACAF-09DB31B61C05}" type="parTrans" cxnId="{5AE58E2C-0E8B-441C-8BED-40C5C0FA51AE}">
      <dgm:prSet/>
      <dgm:spPr/>
      <dgm:t>
        <a:bodyPr/>
        <a:lstStyle/>
        <a:p>
          <a:endParaRPr lang="en-US" sz="2400"/>
        </a:p>
      </dgm:t>
    </dgm:pt>
    <dgm:pt modelId="{974F058A-7A46-4C10-81C8-9E450D01A3FA}" type="sibTrans" cxnId="{5AE58E2C-0E8B-441C-8BED-40C5C0FA51AE}">
      <dgm:prSet/>
      <dgm:spPr/>
      <dgm:t>
        <a:bodyPr/>
        <a:lstStyle/>
        <a:p>
          <a:endParaRPr lang="en-US" sz="2400"/>
        </a:p>
      </dgm:t>
    </dgm:pt>
    <dgm:pt modelId="{9FE4EA3C-F548-4AB7-BD1D-41D734A4DFE8}">
      <dgm:prSet phldrT="[Text]" custT="1"/>
      <dgm:spPr/>
      <dgm:t>
        <a:bodyPr/>
        <a:lstStyle/>
        <a:p>
          <a:r>
            <a:rPr lang="en-US" sz="1400" i="1" dirty="0" smtClean="0"/>
            <a:t>with Hypertension and Depression/Anxiety</a:t>
          </a:r>
          <a:endParaRPr lang="en-US" sz="1400" i="1" dirty="0"/>
        </a:p>
      </dgm:t>
    </dgm:pt>
    <dgm:pt modelId="{97F9300A-BA69-47EE-8866-AC9287A49BCF}" type="parTrans" cxnId="{0087604A-352C-43DC-AA32-4FCF1D097A7F}">
      <dgm:prSet/>
      <dgm:spPr/>
      <dgm:t>
        <a:bodyPr/>
        <a:lstStyle/>
        <a:p>
          <a:endParaRPr lang="en-US" sz="2400"/>
        </a:p>
      </dgm:t>
    </dgm:pt>
    <dgm:pt modelId="{1F076806-C8B5-4B37-9E16-5C69C80B1EBE}" type="sibTrans" cxnId="{0087604A-352C-43DC-AA32-4FCF1D097A7F}">
      <dgm:prSet/>
      <dgm:spPr/>
      <dgm:t>
        <a:bodyPr/>
        <a:lstStyle/>
        <a:p>
          <a:endParaRPr lang="en-US" sz="2400"/>
        </a:p>
      </dgm:t>
    </dgm:pt>
    <dgm:pt modelId="{437E3BF2-61C2-4DF8-ACAA-33BC1D4C9D55}">
      <dgm:prSet phldrT="[Text]" custT="1"/>
      <dgm:spPr/>
      <dgm:t>
        <a:bodyPr/>
        <a:lstStyle/>
        <a:p>
          <a:r>
            <a:rPr lang="en-US" sz="1400" i="1" dirty="0" smtClean="0"/>
            <a:t>with Hypertension and Depression/Anxiety</a:t>
          </a:r>
          <a:endParaRPr lang="en-US" sz="1400" dirty="0"/>
        </a:p>
      </dgm:t>
    </dgm:pt>
    <dgm:pt modelId="{E974C4FA-8134-4904-804C-62CE97F0A88B}" type="parTrans" cxnId="{527D67D5-59FF-4821-8C6F-4C103E6125C5}">
      <dgm:prSet/>
      <dgm:spPr/>
      <dgm:t>
        <a:bodyPr/>
        <a:lstStyle/>
        <a:p>
          <a:endParaRPr lang="en-US" sz="2400"/>
        </a:p>
      </dgm:t>
    </dgm:pt>
    <dgm:pt modelId="{D05E9AD0-D3A0-4C2B-8542-99CC991B8666}" type="sibTrans" cxnId="{527D67D5-59FF-4821-8C6F-4C103E6125C5}">
      <dgm:prSet/>
      <dgm:spPr/>
      <dgm:t>
        <a:bodyPr/>
        <a:lstStyle/>
        <a:p>
          <a:endParaRPr lang="en-US" sz="2400"/>
        </a:p>
      </dgm:t>
    </dgm:pt>
    <dgm:pt modelId="{36815511-015D-4191-926A-4E7A4030091C}">
      <dgm:prSet phldrT="[Text]" custT="1"/>
      <dgm:spPr/>
      <dgm:t>
        <a:bodyPr/>
        <a:lstStyle/>
        <a:p>
          <a:r>
            <a:rPr lang="en-US" sz="1400" i="1" dirty="0" smtClean="0"/>
            <a:t>with Depression /Anxiety</a:t>
          </a:r>
          <a:endParaRPr lang="en-US" sz="1400" i="1" dirty="0"/>
        </a:p>
      </dgm:t>
    </dgm:pt>
    <dgm:pt modelId="{C513813D-499B-48E6-8B0C-58D59771C027}" type="parTrans" cxnId="{ECC3CE49-66A8-48AF-A8C5-CD416CD79C52}">
      <dgm:prSet/>
      <dgm:spPr/>
      <dgm:t>
        <a:bodyPr/>
        <a:lstStyle/>
        <a:p>
          <a:endParaRPr lang="en-US" sz="2400"/>
        </a:p>
      </dgm:t>
    </dgm:pt>
    <dgm:pt modelId="{CBAEF8FC-A248-468D-9252-F0B30D4C38A5}" type="sibTrans" cxnId="{ECC3CE49-66A8-48AF-A8C5-CD416CD79C52}">
      <dgm:prSet/>
      <dgm:spPr/>
      <dgm:t>
        <a:bodyPr/>
        <a:lstStyle/>
        <a:p>
          <a:endParaRPr lang="en-US" sz="2400"/>
        </a:p>
      </dgm:t>
    </dgm:pt>
    <dgm:pt modelId="{6A470802-EAA7-479B-ADE2-6977188AD5DA}" type="pres">
      <dgm:prSet presAssocID="{0AFE53E4-F893-41E9-B81A-D7BC19D1F848}" presName="diagram" presStyleCnt="0">
        <dgm:presLayoutVars>
          <dgm:chPref val="1"/>
          <dgm:dir/>
          <dgm:animOne val="branch"/>
          <dgm:animLvl val="lvl"/>
          <dgm:resizeHandles/>
        </dgm:presLayoutVars>
      </dgm:prSet>
      <dgm:spPr/>
      <dgm:t>
        <a:bodyPr/>
        <a:lstStyle/>
        <a:p>
          <a:endParaRPr lang="en-US"/>
        </a:p>
      </dgm:t>
    </dgm:pt>
    <dgm:pt modelId="{D871427E-4B4B-4FC6-B741-229ACDC5CF05}" type="pres">
      <dgm:prSet presAssocID="{96BEC020-2ACD-4CA8-AB36-5E53814603A4}" presName="root" presStyleCnt="0"/>
      <dgm:spPr/>
    </dgm:pt>
    <dgm:pt modelId="{667CAF01-9DC7-49FE-9A48-45EE09E99E6D}" type="pres">
      <dgm:prSet presAssocID="{96BEC020-2ACD-4CA8-AB36-5E53814603A4}" presName="rootComposite" presStyleCnt="0"/>
      <dgm:spPr/>
    </dgm:pt>
    <dgm:pt modelId="{5D086339-A9D8-484F-8171-05D63F6019E0}" type="pres">
      <dgm:prSet presAssocID="{96BEC020-2ACD-4CA8-AB36-5E53814603A4}" presName="rootText" presStyleLbl="node1" presStyleIdx="0" presStyleCnt="5"/>
      <dgm:spPr/>
      <dgm:t>
        <a:bodyPr/>
        <a:lstStyle/>
        <a:p>
          <a:endParaRPr lang="en-US"/>
        </a:p>
      </dgm:t>
    </dgm:pt>
    <dgm:pt modelId="{853D6825-1938-4F6A-9FD8-B877C0EE5724}" type="pres">
      <dgm:prSet presAssocID="{96BEC020-2ACD-4CA8-AB36-5E53814603A4}" presName="rootConnector" presStyleLbl="node1" presStyleIdx="0" presStyleCnt="5"/>
      <dgm:spPr/>
      <dgm:t>
        <a:bodyPr/>
        <a:lstStyle/>
        <a:p>
          <a:endParaRPr lang="en-US"/>
        </a:p>
      </dgm:t>
    </dgm:pt>
    <dgm:pt modelId="{4013FD45-1E81-4652-92EF-FED3A6326F9E}" type="pres">
      <dgm:prSet presAssocID="{96BEC020-2ACD-4CA8-AB36-5E53814603A4}" presName="childShape" presStyleCnt="0"/>
      <dgm:spPr/>
    </dgm:pt>
    <dgm:pt modelId="{1DAA45F7-1845-4796-BE3D-9EC85EB316A6}" type="pres">
      <dgm:prSet presAssocID="{9C28798B-C9D5-4FB8-90FF-687CFE4DD250}" presName="root" presStyleCnt="0"/>
      <dgm:spPr/>
    </dgm:pt>
    <dgm:pt modelId="{3EB049F2-9ED1-4DF0-A3FA-7565B2E0AAE3}" type="pres">
      <dgm:prSet presAssocID="{9C28798B-C9D5-4FB8-90FF-687CFE4DD250}" presName="rootComposite" presStyleCnt="0"/>
      <dgm:spPr/>
    </dgm:pt>
    <dgm:pt modelId="{D528B8AE-8959-4A5C-8AFA-77C94E0DED71}" type="pres">
      <dgm:prSet presAssocID="{9C28798B-C9D5-4FB8-90FF-687CFE4DD250}" presName="rootText" presStyleLbl="node1" presStyleIdx="1" presStyleCnt="5"/>
      <dgm:spPr/>
      <dgm:t>
        <a:bodyPr/>
        <a:lstStyle/>
        <a:p>
          <a:endParaRPr lang="en-US"/>
        </a:p>
      </dgm:t>
    </dgm:pt>
    <dgm:pt modelId="{0B2C5D93-0717-4ED8-92BF-D1EDC2FA4EA5}" type="pres">
      <dgm:prSet presAssocID="{9C28798B-C9D5-4FB8-90FF-687CFE4DD250}" presName="rootConnector" presStyleLbl="node1" presStyleIdx="1" presStyleCnt="5"/>
      <dgm:spPr/>
      <dgm:t>
        <a:bodyPr/>
        <a:lstStyle/>
        <a:p>
          <a:endParaRPr lang="en-US"/>
        </a:p>
      </dgm:t>
    </dgm:pt>
    <dgm:pt modelId="{5E4D3A69-48F1-4DBC-A9CE-0B3F5CB5785C}" type="pres">
      <dgm:prSet presAssocID="{9C28798B-C9D5-4FB8-90FF-687CFE4DD250}" presName="childShape" presStyleCnt="0"/>
      <dgm:spPr/>
    </dgm:pt>
    <dgm:pt modelId="{161A9DC7-7215-4954-86DE-DB53D9BFD9E9}" type="pres">
      <dgm:prSet presAssocID="{ED7E3277-5E68-4045-9165-E4DF43E89628}" presName="root" presStyleCnt="0"/>
      <dgm:spPr/>
    </dgm:pt>
    <dgm:pt modelId="{D3CCB2EE-43C5-483D-9807-C21956EB759D}" type="pres">
      <dgm:prSet presAssocID="{ED7E3277-5E68-4045-9165-E4DF43E89628}" presName="rootComposite" presStyleCnt="0"/>
      <dgm:spPr/>
    </dgm:pt>
    <dgm:pt modelId="{BCFB3974-3671-4360-ADCB-D7465BA82C74}" type="pres">
      <dgm:prSet presAssocID="{ED7E3277-5E68-4045-9165-E4DF43E89628}" presName="rootText" presStyleLbl="node1" presStyleIdx="2" presStyleCnt="5"/>
      <dgm:spPr/>
      <dgm:t>
        <a:bodyPr/>
        <a:lstStyle/>
        <a:p>
          <a:endParaRPr lang="en-US"/>
        </a:p>
      </dgm:t>
    </dgm:pt>
    <dgm:pt modelId="{34E28270-4C80-4C38-9B34-3F80C876C0E3}" type="pres">
      <dgm:prSet presAssocID="{ED7E3277-5E68-4045-9165-E4DF43E89628}" presName="rootConnector" presStyleLbl="node1" presStyleIdx="2" presStyleCnt="5"/>
      <dgm:spPr/>
      <dgm:t>
        <a:bodyPr/>
        <a:lstStyle/>
        <a:p>
          <a:endParaRPr lang="en-US"/>
        </a:p>
      </dgm:t>
    </dgm:pt>
    <dgm:pt modelId="{20499AFC-0B57-4588-A39E-B6917DDB343A}" type="pres">
      <dgm:prSet presAssocID="{ED7E3277-5E68-4045-9165-E4DF43E89628}" presName="childShape" presStyleCnt="0"/>
      <dgm:spPr/>
    </dgm:pt>
    <dgm:pt modelId="{A845D3FE-ADD2-4B36-8610-A3F6065EBA09}" type="pres">
      <dgm:prSet presAssocID="{E974C4FA-8134-4904-804C-62CE97F0A88B}" presName="Name13" presStyleLbl="parChTrans1D2" presStyleIdx="0" presStyleCnt="3"/>
      <dgm:spPr/>
      <dgm:t>
        <a:bodyPr/>
        <a:lstStyle/>
        <a:p>
          <a:endParaRPr lang="en-US"/>
        </a:p>
      </dgm:t>
    </dgm:pt>
    <dgm:pt modelId="{DF15A168-231F-40BA-ADD5-4650D473ED50}" type="pres">
      <dgm:prSet presAssocID="{437E3BF2-61C2-4DF8-ACAA-33BC1D4C9D55}" presName="childText" presStyleLbl="bgAcc1" presStyleIdx="0" presStyleCnt="3" custScaleX="128412">
        <dgm:presLayoutVars>
          <dgm:bulletEnabled val="1"/>
        </dgm:presLayoutVars>
      </dgm:prSet>
      <dgm:spPr/>
      <dgm:t>
        <a:bodyPr/>
        <a:lstStyle/>
        <a:p>
          <a:endParaRPr lang="en-US"/>
        </a:p>
      </dgm:t>
    </dgm:pt>
    <dgm:pt modelId="{1CD1947E-E5B2-4DA5-8F7A-5C58A670E8C1}" type="pres">
      <dgm:prSet presAssocID="{19A5A84B-F1F8-47E1-AAE2-A8213F45DA71}" presName="root" presStyleCnt="0"/>
      <dgm:spPr/>
    </dgm:pt>
    <dgm:pt modelId="{904F5751-888B-4214-90C1-196C0C24B125}" type="pres">
      <dgm:prSet presAssocID="{19A5A84B-F1F8-47E1-AAE2-A8213F45DA71}" presName="rootComposite" presStyleCnt="0"/>
      <dgm:spPr/>
    </dgm:pt>
    <dgm:pt modelId="{4ABFD319-3F0F-4252-9A04-079E5B2985BC}" type="pres">
      <dgm:prSet presAssocID="{19A5A84B-F1F8-47E1-AAE2-A8213F45DA71}" presName="rootText" presStyleLbl="node1" presStyleIdx="3" presStyleCnt="5"/>
      <dgm:spPr/>
      <dgm:t>
        <a:bodyPr/>
        <a:lstStyle/>
        <a:p>
          <a:endParaRPr lang="en-US"/>
        </a:p>
      </dgm:t>
    </dgm:pt>
    <dgm:pt modelId="{5F10C8B4-7CF8-4333-8351-4C1386E29348}" type="pres">
      <dgm:prSet presAssocID="{19A5A84B-F1F8-47E1-AAE2-A8213F45DA71}" presName="rootConnector" presStyleLbl="node1" presStyleIdx="3" presStyleCnt="5"/>
      <dgm:spPr/>
      <dgm:t>
        <a:bodyPr/>
        <a:lstStyle/>
        <a:p>
          <a:endParaRPr lang="en-US"/>
        </a:p>
      </dgm:t>
    </dgm:pt>
    <dgm:pt modelId="{263D5BBA-45C0-42B0-A342-7B5F63015F95}" type="pres">
      <dgm:prSet presAssocID="{19A5A84B-F1F8-47E1-AAE2-A8213F45DA71}" presName="childShape" presStyleCnt="0"/>
      <dgm:spPr/>
    </dgm:pt>
    <dgm:pt modelId="{922C1C13-13FE-42CE-ABE9-6AA1EB22E40F}" type="pres">
      <dgm:prSet presAssocID="{C513813D-499B-48E6-8B0C-58D59771C027}" presName="Name13" presStyleLbl="parChTrans1D2" presStyleIdx="1" presStyleCnt="3"/>
      <dgm:spPr/>
      <dgm:t>
        <a:bodyPr/>
        <a:lstStyle/>
        <a:p>
          <a:endParaRPr lang="en-US"/>
        </a:p>
      </dgm:t>
    </dgm:pt>
    <dgm:pt modelId="{43ABA048-4F2C-450F-89BA-F1AEFF4E97B0}" type="pres">
      <dgm:prSet presAssocID="{36815511-015D-4191-926A-4E7A4030091C}" presName="childText" presStyleLbl="bgAcc1" presStyleIdx="1" presStyleCnt="3">
        <dgm:presLayoutVars>
          <dgm:bulletEnabled val="1"/>
        </dgm:presLayoutVars>
      </dgm:prSet>
      <dgm:spPr/>
      <dgm:t>
        <a:bodyPr/>
        <a:lstStyle/>
        <a:p>
          <a:endParaRPr lang="en-US"/>
        </a:p>
      </dgm:t>
    </dgm:pt>
    <dgm:pt modelId="{02D38DE5-1685-46D7-80CA-E04785FDAF5E}" type="pres">
      <dgm:prSet presAssocID="{3AD7C3CC-46D2-4992-881E-2F2293977895}" presName="root" presStyleCnt="0"/>
      <dgm:spPr/>
    </dgm:pt>
    <dgm:pt modelId="{3B53FC74-4ACC-4C1D-A5E4-B2C88E6F7469}" type="pres">
      <dgm:prSet presAssocID="{3AD7C3CC-46D2-4992-881E-2F2293977895}" presName="rootComposite" presStyleCnt="0"/>
      <dgm:spPr/>
    </dgm:pt>
    <dgm:pt modelId="{3D4ECB6C-B94B-4E98-BB3B-0F3BDCA477B5}" type="pres">
      <dgm:prSet presAssocID="{3AD7C3CC-46D2-4992-881E-2F2293977895}" presName="rootText" presStyleLbl="node1" presStyleIdx="4" presStyleCnt="5"/>
      <dgm:spPr/>
      <dgm:t>
        <a:bodyPr/>
        <a:lstStyle/>
        <a:p>
          <a:endParaRPr lang="en-US"/>
        </a:p>
      </dgm:t>
    </dgm:pt>
    <dgm:pt modelId="{18354EDF-79B9-4531-8D35-92D8D7F30918}" type="pres">
      <dgm:prSet presAssocID="{3AD7C3CC-46D2-4992-881E-2F2293977895}" presName="rootConnector" presStyleLbl="node1" presStyleIdx="4" presStyleCnt="5"/>
      <dgm:spPr/>
      <dgm:t>
        <a:bodyPr/>
        <a:lstStyle/>
        <a:p>
          <a:endParaRPr lang="en-US"/>
        </a:p>
      </dgm:t>
    </dgm:pt>
    <dgm:pt modelId="{31747F8F-98F0-45A3-BF5E-15577A477ABB}" type="pres">
      <dgm:prSet presAssocID="{3AD7C3CC-46D2-4992-881E-2F2293977895}" presName="childShape" presStyleCnt="0"/>
      <dgm:spPr/>
    </dgm:pt>
    <dgm:pt modelId="{095D8BFF-6E68-4F99-993D-2F2B3CF7FD0E}" type="pres">
      <dgm:prSet presAssocID="{97F9300A-BA69-47EE-8866-AC9287A49BCF}" presName="Name13" presStyleLbl="parChTrans1D2" presStyleIdx="2" presStyleCnt="3"/>
      <dgm:spPr/>
      <dgm:t>
        <a:bodyPr/>
        <a:lstStyle/>
        <a:p>
          <a:endParaRPr lang="en-US"/>
        </a:p>
      </dgm:t>
    </dgm:pt>
    <dgm:pt modelId="{B68972EF-2BEE-434F-BD91-724D7D2FFB36}" type="pres">
      <dgm:prSet presAssocID="{9FE4EA3C-F548-4AB7-BD1D-41D734A4DFE8}" presName="childText" presStyleLbl="bgAcc1" presStyleIdx="2" presStyleCnt="3" custScaleX="112189">
        <dgm:presLayoutVars>
          <dgm:bulletEnabled val="1"/>
        </dgm:presLayoutVars>
      </dgm:prSet>
      <dgm:spPr/>
      <dgm:t>
        <a:bodyPr/>
        <a:lstStyle/>
        <a:p>
          <a:endParaRPr lang="en-US"/>
        </a:p>
      </dgm:t>
    </dgm:pt>
  </dgm:ptLst>
  <dgm:cxnLst>
    <dgm:cxn modelId="{22B01627-5FD3-46E6-B2F7-3AA2E4760F63}" type="presOf" srcId="{437E3BF2-61C2-4DF8-ACAA-33BC1D4C9D55}" destId="{DF15A168-231F-40BA-ADD5-4650D473ED50}" srcOrd="0" destOrd="0" presId="urn:microsoft.com/office/officeart/2005/8/layout/hierarchy3"/>
    <dgm:cxn modelId="{8D4C1621-D653-45F8-BA4E-18075DFFC38A}" type="presOf" srcId="{19A5A84B-F1F8-47E1-AAE2-A8213F45DA71}" destId="{5F10C8B4-7CF8-4333-8351-4C1386E29348}" srcOrd="1" destOrd="0" presId="urn:microsoft.com/office/officeart/2005/8/layout/hierarchy3"/>
    <dgm:cxn modelId="{9F1FC297-DFFF-459F-9AD5-DA5F11B628E1}" type="presOf" srcId="{E974C4FA-8134-4904-804C-62CE97F0A88B}" destId="{A845D3FE-ADD2-4B36-8610-A3F6065EBA09}" srcOrd="0" destOrd="0" presId="urn:microsoft.com/office/officeart/2005/8/layout/hierarchy3"/>
    <dgm:cxn modelId="{B7E511A1-33AF-452C-8571-99E0FF311E6B}" srcId="{0AFE53E4-F893-41E9-B81A-D7BC19D1F848}" destId="{96BEC020-2ACD-4CA8-AB36-5E53814603A4}" srcOrd="0" destOrd="0" parTransId="{2AD6CCD4-EF6C-4CD7-BBE0-C4E9B3C8DA0E}" sibTransId="{D457D7D1-23FB-44DB-B41D-B42840585886}"/>
    <dgm:cxn modelId="{527D67D5-59FF-4821-8C6F-4C103E6125C5}" srcId="{ED7E3277-5E68-4045-9165-E4DF43E89628}" destId="{437E3BF2-61C2-4DF8-ACAA-33BC1D4C9D55}" srcOrd="0" destOrd="0" parTransId="{E974C4FA-8134-4904-804C-62CE97F0A88B}" sibTransId="{D05E9AD0-D3A0-4C2B-8542-99CC991B8666}"/>
    <dgm:cxn modelId="{5AE58E2C-0E8B-441C-8BED-40C5C0FA51AE}" srcId="{0AFE53E4-F893-41E9-B81A-D7BC19D1F848}" destId="{19A5A84B-F1F8-47E1-AAE2-A8213F45DA71}" srcOrd="3" destOrd="0" parTransId="{E53F848C-027C-42E9-ACAF-09DB31B61C05}" sibTransId="{974F058A-7A46-4C10-81C8-9E450D01A3FA}"/>
    <dgm:cxn modelId="{8A789614-F8ED-48AC-996F-087F0D253A01}" srcId="{0AFE53E4-F893-41E9-B81A-D7BC19D1F848}" destId="{9C28798B-C9D5-4FB8-90FF-687CFE4DD250}" srcOrd="1" destOrd="0" parTransId="{A499EBB1-A284-4EFE-94AD-9A654F48C662}" sibTransId="{458F8BD9-E04C-4B0B-9849-5B68E27C9780}"/>
    <dgm:cxn modelId="{A5AB1CB8-0B1A-45AD-BC66-D8F47CCC8A45}" type="presOf" srcId="{ED7E3277-5E68-4045-9165-E4DF43E89628}" destId="{BCFB3974-3671-4360-ADCB-D7465BA82C74}" srcOrd="0" destOrd="0" presId="urn:microsoft.com/office/officeart/2005/8/layout/hierarchy3"/>
    <dgm:cxn modelId="{4B88F86F-5CBA-42FF-8ECE-14E07B951A47}" type="presOf" srcId="{C513813D-499B-48E6-8B0C-58D59771C027}" destId="{922C1C13-13FE-42CE-ABE9-6AA1EB22E40F}" srcOrd="0" destOrd="0" presId="urn:microsoft.com/office/officeart/2005/8/layout/hierarchy3"/>
    <dgm:cxn modelId="{9711EFA0-FEED-4560-88C7-02005587C476}" srcId="{0AFE53E4-F893-41E9-B81A-D7BC19D1F848}" destId="{3AD7C3CC-46D2-4992-881E-2F2293977895}" srcOrd="4" destOrd="0" parTransId="{7BEE3DBD-257D-4AA1-BC56-09E59D9854F2}" sibTransId="{0DD01D4A-234F-43FC-B302-B6C5A817152F}"/>
    <dgm:cxn modelId="{3041F0B2-15B2-4F86-8AD8-D72AC98543E6}" type="presOf" srcId="{9C28798B-C9D5-4FB8-90FF-687CFE4DD250}" destId="{0B2C5D93-0717-4ED8-92BF-D1EDC2FA4EA5}" srcOrd="1" destOrd="0" presId="urn:microsoft.com/office/officeart/2005/8/layout/hierarchy3"/>
    <dgm:cxn modelId="{ECC53CD7-DC66-4ECD-9714-6641C39F5B7D}" type="presOf" srcId="{9C28798B-C9D5-4FB8-90FF-687CFE4DD250}" destId="{D528B8AE-8959-4A5C-8AFA-77C94E0DED71}" srcOrd="0" destOrd="0" presId="urn:microsoft.com/office/officeart/2005/8/layout/hierarchy3"/>
    <dgm:cxn modelId="{94326A40-CD45-4F34-AE78-DFF90A16F688}" type="presOf" srcId="{3AD7C3CC-46D2-4992-881E-2F2293977895}" destId="{18354EDF-79B9-4531-8D35-92D8D7F30918}" srcOrd="1" destOrd="0" presId="urn:microsoft.com/office/officeart/2005/8/layout/hierarchy3"/>
    <dgm:cxn modelId="{7BDEF05E-1340-4911-B4AC-16DC4BA2C6FC}" type="presOf" srcId="{3AD7C3CC-46D2-4992-881E-2F2293977895}" destId="{3D4ECB6C-B94B-4E98-BB3B-0F3BDCA477B5}" srcOrd="0" destOrd="0" presId="urn:microsoft.com/office/officeart/2005/8/layout/hierarchy3"/>
    <dgm:cxn modelId="{37151D6D-D992-4A6A-8F38-00419838E0CB}" type="presOf" srcId="{9FE4EA3C-F548-4AB7-BD1D-41D734A4DFE8}" destId="{B68972EF-2BEE-434F-BD91-724D7D2FFB36}" srcOrd="0" destOrd="0" presId="urn:microsoft.com/office/officeart/2005/8/layout/hierarchy3"/>
    <dgm:cxn modelId="{8A76BA0C-695D-411F-B318-0A193E4FFEF5}" type="presOf" srcId="{97F9300A-BA69-47EE-8866-AC9287A49BCF}" destId="{095D8BFF-6E68-4F99-993D-2F2B3CF7FD0E}" srcOrd="0" destOrd="0" presId="urn:microsoft.com/office/officeart/2005/8/layout/hierarchy3"/>
    <dgm:cxn modelId="{75DDED2A-154A-4C13-ADC3-6B450C5E6ACE}" type="presOf" srcId="{19A5A84B-F1F8-47E1-AAE2-A8213F45DA71}" destId="{4ABFD319-3F0F-4252-9A04-079E5B2985BC}" srcOrd="0" destOrd="0" presId="urn:microsoft.com/office/officeart/2005/8/layout/hierarchy3"/>
    <dgm:cxn modelId="{15BC6377-4419-4C14-B651-3B06591829C3}" type="presOf" srcId="{96BEC020-2ACD-4CA8-AB36-5E53814603A4}" destId="{5D086339-A9D8-484F-8171-05D63F6019E0}" srcOrd="0" destOrd="0" presId="urn:microsoft.com/office/officeart/2005/8/layout/hierarchy3"/>
    <dgm:cxn modelId="{ECC3CE49-66A8-48AF-A8C5-CD416CD79C52}" srcId="{19A5A84B-F1F8-47E1-AAE2-A8213F45DA71}" destId="{36815511-015D-4191-926A-4E7A4030091C}" srcOrd="0" destOrd="0" parTransId="{C513813D-499B-48E6-8B0C-58D59771C027}" sibTransId="{CBAEF8FC-A248-468D-9252-F0B30D4C38A5}"/>
    <dgm:cxn modelId="{78670247-F25D-4E93-A664-19C437B340B4}" type="presOf" srcId="{ED7E3277-5E68-4045-9165-E4DF43E89628}" destId="{34E28270-4C80-4C38-9B34-3F80C876C0E3}" srcOrd="1" destOrd="0" presId="urn:microsoft.com/office/officeart/2005/8/layout/hierarchy3"/>
    <dgm:cxn modelId="{3AF8021A-BEE5-4FFA-85CE-E42B434BD8BB}" type="presOf" srcId="{96BEC020-2ACD-4CA8-AB36-5E53814603A4}" destId="{853D6825-1938-4F6A-9FD8-B877C0EE5724}" srcOrd="1" destOrd="0" presId="urn:microsoft.com/office/officeart/2005/8/layout/hierarchy3"/>
    <dgm:cxn modelId="{3F4D3171-5DE9-4BDB-AB44-F09951FA3EFF}" type="presOf" srcId="{0AFE53E4-F893-41E9-B81A-D7BC19D1F848}" destId="{6A470802-EAA7-479B-ADE2-6977188AD5DA}" srcOrd="0" destOrd="0" presId="urn:microsoft.com/office/officeart/2005/8/layout/hierarchy3"/>
    <dgm:cxn modelId="{FA537768-0A62-4160-B151-E7E480ABA694}" type="presOf" srcId="{36815511-015D-4191-926A-4E7A4030091C}" destId="{43ABA048-4F2C-450F-89BA-F1AEFF4E97B0}" srcOrd="0" destOrd="0" presId="urn:microsoft.com/office/officeart/2005/8/layout/hierarchy3"/>
    <dgm:cxn modelId="{0087604A-352C-43DC-AA32-4FCF1D097A7F}" srcId="{3AD7C3CC-46D2-4992-881E-2F2293977895}" destId="{9FE4EA3C-F548-4AB7-BD1D-41D734A4DFE8}" srcOrd="0" destOrd="0" parTransId="{97F9300A-BA69-47EE-8866-AC9287A49BCF}" sibTransId="{1F076806-C8B5-4B37-9E16-5C69C80B1EBE}"/>
    <dgm:cxn modelId="{A0A2D768-6695-49D7-B59B-05EB3C2CE253}" srcId="{0AFE53E4-F893-41E9-B81A-D7BC19D1F848}" destId="{ED7E3277-5E68-4045-9165-E4DF43E89628}" srcOrd="2" destOrd="0" parTransId="{D885C868-8922-46BD-B26B-0034CE8C7777}" sibTransId="{A845C319-14C9-400A-A555-0FFAAE3F1F25}"/>
    <dgm:cxn modelId="{BF6CC6E7-67ED-4FB6-B1C0-39872B1D6610}" type="presParOf" srcId="{6A470802-EAA7-479B-ADE2-6977188AD5DA}" destId="{D871427E-4B4B-4FC6-B741-229ACDC5CF05}" srcOrd="0" destOrd="0" presId="urn:microsoft.com/office/officeart/2005/8/layout/hierarchy3"/>
    <dgm:cxn modelId="{AFE31E02-D4FD-4669-8FC7-1075C5C0065F}" type="presParOf" srcId="{D871427E-4B4B-4FC6-B741-229ACDC5CF05}" destId="{667CAF01-9DC7-49FE-9A48-45EE09E99E6D}" srcOrd="0" destOrd="0" presId="urn:microsoft.com/office/officeart/2005/8/layout/hierarchy3"/>
    <dgm:cxn modelId="{BB25938F-ACE8-4E33-8A2A-CA5876C99C6B}" type="presParOf" srcId="{667CAF01-9DC7-49FE-9A48-45EE09E99E6D}" destId="{5D086339-A9D8-484F-8171-05D63F6019E0}" srcOrd="0" destOrd="0" presId="urn:microsoft.com/office/officeart/2005/8/layout/hierarchy3"/>
    <dgm:cxn modelId="{0972B7D4-ED2C-43C5-80A8-26B2F6426325}" type="presParOf" srcId="{667CAF01-9DC7-49FE-9A48-45EE09E99E6D}" destId="{853D6825-1938-4F6A-9FD8-B877C0EE5724}" srcOrd="1" destOrd="0" presId="urn:microsoft.com/office/officeart/2005/8/layout/hierarchy3"/>
    <dgm:cxn modelId="{38202570-CC0F-4887-AEAB-C8CBBB6E354C}" type="presParOf" srcId="{D871427E-4B4B-4FC6-B741-229ACDC5CF05}" destId="{4013FD45-1E81-4652-92EF-FED3A6326F9E}" srcOrd="1" destOrd="0" presId="urn:microsoft.com/office/officeart/2005/8/layout/hierarchy3"/>
    <dgm:cxn modelId="{AF7244A2-E100-489F-BF19-703FF495FEC4}" type="presParOf" srcId="{6A470802-EAA7-479B-ADE2-6977188AD5DA}" destId="{1DAA45F7-1845-4796-BE3D-9EC85EB316A6}" srcOrd="1" destOrd="0" presId="urn:microsoft.com/office/officeart/2005/8/layout/hierarchy3"/>
    <dgm:cxn modelId="{1881F68B-F40D-4358-B695-3C6EE9C7FE53}" type="presParOf" srcId="{1DAA45F7-1845-4796-BE3D-9EC85EB316A6}" destId="{3EB049F2-9ED1-4DF0-A3FA-7565B2E0AAE3}" srcOrd="0" destOrd="0" presId="urn:microsoft.com/office/officeart/2005/8/layout/hierarchy3"/>
    <dgm:cxn modelId="{1F0C3AE3-0498-44FA-A24C-6322F1F31C96}" type="presParOf" srcId="{3EB049F2-9ED1-4DF0-A3FA-7565B2E0AAE3}" destId="{D528B8AE-8959-4A5C-8AFA-77C94E0DED71}" srcOrd="0" destOrd="0" presId="urn:microsoft.com/office/officeart/2005/8/layout/hierarchy3"/>
    <dgm:cxn modelId="{A1BA6586-6A95-451B-814B-038F8E6DE8C2}" type="presParOf" srcId="{3EB049F2-9ED1-4DF0-A3FA-7565B2E0AAE3}" destId="{0B2C5D93-0717-4ED8-92BF-D1EDC2FA4EA5}" srcOrd="1" destOrd="0" presId="urn:microsoft.com/office/officeart/2005/8/layout/hierarchy3"/>
    <dgm:cxn modelId="{B4A02450-6752-4D6C-ACA3-11555C6A3073}" type="presParOf" srcId="{1DAA45F7-1845-4796-BE3D-9EC85EB316A6}" destId="{5E4D3A69-48F1-4DBC-A9CE-0B3F5CB5785C}" srcOrd="1" destOrd="0" presId="urn:microsoft.com/office/officeart/2005/8/layout/hierarchy3"/>
    <dgm:cxn modelId="{B98D18BC-F83F-4AB5-8EE0-F0E720827A8E}" type="presParOf" srcId="{6A470802-EAA7-479B-ADE2-6977188AD5DA}" destId="{161A9DC7-7215-4954-86DE-DB53D9BFD9E9}" srcOrd="2" destOrd="0" presId="urn:microsoft.com/office/officeart/2005/8/layout/hierarchy3"/>
    <dgm:cxn modelId="{1BCE0460-7715-434F-89CF-14F1A8EC6F88}" type="presParOf" srcId="{161A9DC7-7215-4954-86DE-DB53D9BFD9E9}" destId="{D3CCB2EE-43C5-483D-9807-C21956EB759D}" srcOrd="0" destOrd="0" presId="urn:microsoft.com/office/officeart/2005/8/layout/hierarchy3"/>
    <dgm:cxn modelId="{57754207-A0A7-497A-A509-9BA0FCAA3FC7}" type="presParOf" srcId="{D3CCB2EE-43C5-483D-9807-C21956EB759D}" destId="{BCFB3974-3671-4360-ADCB-D7465BA82C74}" srcOrd="0" destOrd="0" presId="urn:microsoft.com/office/officeart/2005/8/layout/hierarchy3"/>
    <dgm:cxn modelId="{D3B68099-B435-4CE4-BB40-817C17DC1C39}" type="presParOf" srcId="{D3CCB2EE-43C5-483D-9807-C21956EB759D}" destId="{34E28270-4C80-4C38-9B34-3F80C876C0E3}" srcOrd="1" destOrd="0" presId="urn:microsoft.com/office/officeart/2005/8/layout/hierarchy3"/>
    <dgm:cxn modelId="{0B0BF445-45CE-4F99-8F98-04B97CCF2E71}" type="presParOf" srcId="{161A9DC7-7215-4954-86DE-DB53D9BFD9E9}" destId="{20499AFC-0B57-4588-A39E-B6917DDB343A}" srcOrd="1" destOrd="0" presId="urn:microsoft.com/office/officeart/2005/8/layout/hierarchy3"/>
    <dgm:cxn modelId="{36D86B18-2025-49D8-AE6C-43B419791DAC}" type="presParOf" srcId="{20499AFC-0B57-4588-A39E-B6917DDB343A}" destId="{A845D3FE-ADD2-4B36-8610-A3F6065EBA09}" srcOrd="0" destOrd="0" presId="urn:microsoft.com/office/officeart/2005/8/layout/hierarchy3"/>
    <dgm:cxn modelId="{100A201A-6F6E-4807-8DEC-4EEE985D32AD}" type="presParOf" srcId="{20499AFC-0B57-4588-A39E-B6917DDB343A}" destId="{DF15A168-231F-40BA-ADD5-4650D473ED50}" srcOrd="1" destOrd="0" presId="urn:microsoft.com/office/officeart/2005/8/layout/hierarchy3"/>
    <dgm:cxn modelId="{FFB10101-7405-4AB9-8C4C-B195A3BC60B5}" type="presParOf" srcId="{6A470802-EAA7-479B-ADE2-6977188AD5DA}" destId="{1CD1947E-E5B2-4DA5-8F7A-5C58A670E8C1}" srcOrd="3" destOrd="0" presId="urn:microsoft.com/office/officeart/2005/8/layout/hierarchy3"/>
    <dgm:cxn modelId="{58ACC4E0-B9D0-4C0A-90BE-EA35834428C8}" type="presParOf" srcId="{1CD1947E-E5B2-4DA5-8F7A-5C58A670E8C1}" destId="{904F5751-888B-4214-90C1-196C0C24B125}" srcOrd="0" destOrd="0" presId="urn:microsoft.com/office/officeart/2005/8/layout/hierarchy3"/>
    <dgm:cxn modelId="{15BB5154-B900-4E27-82D8-D56B92A41241}" type="presParOf" srcId="{904F5751-888B-4214-90C1-196C0C24B125}" destId="{4ABFD319-3F0F-4252-9A04-079E5B2985BC}" srcOrd="0" destOrd="0" presId="urn:microsoft.com/office/officeart/2005/8/layout/hierarchy3"/>
    <dgm:cxn modelId="{41EA5C4E-F450-4ED2-9079-C95A6DFB3C9C}" type="presParOf" srcId="{904F5751-888B-4214-90C1-196C0C24B125}" destId="{5F10C8B4-7CF8-4333-8351-4C1386E29348}" srcOrd="1" destOrd="0" presId="urn:microsoft.com/office/officeart/2005/8/layout/hierarchy3"/>
    <dgm:cxn modelId="{81923419-2371-4FDB-9C06-5B336FC74C17}" type="presParOf" srcId="{1CD1947E-E5B2-4DA5-8F7A-5C58A670E8C1}" destId="{263D5BBA-45C0-42B0-A342-7B5F63015F95}" srcOrd="1" destOrd="0" presId="urn:microsoft.com/office/officeart/2005/8/layout/hierarchy3"/>
    <dgm:cxn modelId="{BF3D5527-2289-4066-B2DF-C41C294C3DD5}" type="presParOf" srcId="{263D5BBA-45C0-42B0-A342-7B5F63015F95}" destId="{922C1C13-13FE-42CE-ABE9-6AA1EB22E40F}" srcOrd="0" destOrd="0" presId="urn:microsoft.com/office/officeart/2005/8/layout/hierarchy3"/>
    <dgm:cxn modelId="{8CF58860-B205-43A1-A1A0-F99952C39CC9}" type="presParOf" srcId="{263D5BBA-45C0-42B0-A342-7B5F63015F95}" destId="{43ABA048-4F2C-450F-89BA-F1AEFF4E97B0}" srcOrd="1" destOrd="0" presId="urn:microsoft.com/office/officeart/2005/8/layout/hierarchy3"/>
    <dgm:cxn modelId="{F9599198-D426-462F-8A85-C0E9BF9A6B0F}" type="presParOf" srcId="{6A470802-EAA7-479B-ADE2-6977188AD5DA}" destId="{02D38DE5-1685-46D7-80CA-E04785FDAF5E}" srcOrd="4" destOrd="0" presId="urn:microsoft.com/office/officeart/2005/8/layout/hierarchy3"/>
    <dgm:cxn modelId="{17AF39C8-79FD-4C9A-8AFF-4AB6D81CFC78}" type="presParOf" srcId="{02D38DE5-1685-46D7-80CA-E04785FDAF5E}" destId="{3B53FC74-4ACC-4C1D-A5E4-B2C88E6F7469}" srcOrd="0" destOrd="0" presId="urn:microsoft.com/office/officeart/2005/8/layout/hierarchy3"/>
    <dgm:cxn modelId="{BAEABC20-AD8B-4BA8-B4DF-217341BF4650}" type="presParOf" srcId="{3B53FC74-4ACC-4C1D-A5E4-B2C88E6F7469}" destId="{3D4ECB6C-B94B-4E98-BB3B-0F3BDCA477B5}" srcOrd="0" destOrd="0" presId="urn:microsoft.com/office/officeart/2005/8/layout/hierarchy3"/>
    <dgm:cxn modelId="{8B7935A0-3948-4CD0-BA5F-FADB145ABB11}" type="presParOf" srcId="{3B53FC74-4ACC-4C1D-A5E4-B2C88E6F7469}" destId="{18354EDF-79B9-4531-8D35-92D8D7F30918}" srcOrd="1" destOrd="0" presId="urn:microsoft.com/office/officeart/2005/8/layout/hierarchy3"/>
    <dgm:cxn modelId="{8E4ADB89-C79C-4DA1-B1A7-BE8AFC0957CC}" type="presParOf" srcId="{02D38DE5-1685-46D7-80CA-E04785FDAF5E}" destId="{31747F8F-98F0-45A3-BF5E-15577A477ABB}" srcOrd="1" destOrd="0" presId="urn:microsoft.com/office/officeart/2005/8/layout/hierarchy3"/>
    <dgm:cxn modelId="{3AE901CA-5164-41D9-A4E1-C94771549BE2}" type="presParOf" srcId="{31747F8F-98F0-45A3-BF5E-15577A477ABB}" destId="{095D8BFF-6E68-4F99-993D-2F2B3CF7FD0E}" srcOrd="0" destOrd="0" presId="urn:microsoft.com/office/officeart/2005/8/layout/hierarchy3"/>
    <dgm:cxn modelId="{8B72828C-C6BE-4A4F-9E26-583D79E1D1AA}" type="presParOf" srcId="{31747F8F-98F0-45A3-BF5E-15577A477ABB}" destId="{B68972EF-2BEE-434F-BD91-724D7D2FFB36}" srcOrd="1" destOrd="0" presId="urn:microsoft.com/office/officeart/2005/8/layout/hierarchy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89C5A7-FEE4-43C9-A253-06946EA5B026}" type="doc">
      <dgm:prSet loTypeId="urn:microsoft.com/office/officeart/2005/8/layout/venn2" loCatId="relationship" qsTypeId="urn:microsoft.com/office/officeart/2005/8/quickstyle/simple5" qsCatId="simple" csTypeId="urn:microsoft.com/office/officeart/2005/8/colors/accent1_3" csCatId="accent1" phldr="1"/>
      <dgm:spPr/>
      <dgm:t>
        <a:bodyPr/>
        <a:lstStyle/>
        <a:p>
          <a:endParaRPr lang="en-US"/>
        </a:p>
      </dgm:t>
    </dgm:pt>
    <dgm:pt modelId="{35F1DEAC-559D-46A6-B5A9-DB25CB84F4F0}">
      <dgm:prSet phldrT="[Text]" custT="1"/>
      <dgm:spPr/>
      <dgm:t>
        <a:bodyPr/>
        <a:lstStyle/>
        <a:p>
          <a:r>
            <a:rPr lang="en-US" sz="2000" b="1" dirty="0" smtClean="0"/>
            <a:t>Community Support and Collaboration</a:t>
          </a:r>
          <a:endParaRPr lang="en-US" sz="2000" b="1" dirty="0"/>
        </a:p>
      </dgm:t>
    </dgm:pt>
    <dgm:pt modelId="{611DAE1F-31D7-42A2-9DCC-F261131F8E14}" type="parTrans" cxnId="{466871EB-E51A-4235-99CC-79E11A43213E}">
      <dgm:prSet/>
      <dgm:spPr/>
      <dgm:t>
        <a:bodyPr/>
        <a:lstStyle/>
        <a:p>
          <a:endParaRPr lang="en-US" sz="2000" b="1"/>
        </a:p>
      </dgm:t>
    </dgm:pt>
    <dgm:pt modelId="{7FB7375F-5489-4B64-B32C-393D8321D3B6}" type="sibTrans" cxnId="{466871EB-E51A-4235-99CC-79E11A43213E}">
      <dgm:prSet/>
      <dgm:spPr/>
      <dgm:t>
        <a:bodyPr/>
        <a:lstStyle/>
        <a:p>
          <a:endParaRPr lang="en-US" sz="2000" b="1"/>
        </a:p>
      </dgm:t>
    </dgm:pt>
    <dgm:pt modelId="{C8681AB2-778A-4B79-938C-2F6F41A26F74}">
      <dgm:prSet phldrT="[Text]" custT="1"/>
      <dgm:spPr/>
      <dgm:t>
        <a:bodyPr/>
        <a:lstStyle/>
        <a:p>
          <a:r>
            <a:rPr lang="en-US" sz="2000" b="1" dirty="0" smtClean="0"/>
            <a:t>Broader Provider Network Inclusion</a:t>
          </a:r>
          <a:endParaRPr lang="en-US" sz="2000" b="1" dirty="0"/>
        </a:p>
      </dgm:t>
    </dgm:pt>
    <dgm:pt modelId="{6E1BC2B4-1D66-487D-9823-06A17F067FCE}" type="parTrans" cxnId="{5C95F1F3-2359-4FF6-9A29-5794482CA347}">
      <dgm:prSet/>
      <dgm:spPr/>
      <dgm:t>
        <a:bodyPr/>
        <a:lstStyle/>
        <a:p>
          <a:endParaRPr lang="en-US" sz="2000" b="1"/>
        </a:p>
      </dgm:t>
    </dgm:pt>
    <dgm:pt modelId="{0580B019-2B6A-49A1-9246-6790E02D868E}" type="sibTrans" cxnId="{5C95F1F3-2359-4FF6-9A29-5794482CA347}">
      <dgm:prSet/>
      <dgm:spPr/>
      <dgm:t>
        <a:bodyPr/>
        <a:lstStyle/>
        <a:p>
          <a:endParaRPr lang="en-US" sz="2000" b="1"/>
        </a:p>
      </dgm:t>
    </dgm:pt>
    <dgm:pt modelId="{F7DC99F3-3FE3-4FA4-946B-9C9223AD5681}">
      <dgm:prSet phldrT="[Text]" custT="1"/>
      <dgm:spPr/>
      <dgm:t>
        <a:bodyPr/>
        <a:lstStyle/>
        <a:p>
          <a:r>
            <a:rPr lang="en-US" sz="2000" b="1" dirty="0" smtClean="0"/>
            <a:t>Core </a:t>
          </a:r>
        </a:p>
        <a:p>
          <a:r>
            <a:rPr lang="en-US" sz="2000" b="1" dirty="0" smtClean="0"/>
            <a:t>Taskforces</a:t>
          </a:r>
          <a:endParaRPr lang="en-US" sz="2000" b="1" dirty="0"/>
        </a:p>
      </dgm:t>
    </dgm:pt>
    <dgm:pt modelId="{59375C66-2295-4268-953C-A7AA736C6C98}" type="parTrans" cxnId="{D7376A01-C47E-4149-A63F-61FA9CE77007}">
      <dgm:prSet/>
      <dgm:spPr/>
      <dgm:t>
        <a:bodyPr/>
        <a:lstStyle/>
        <a:p>
          <a:endParaRPr lang="en-US" sz="2000" b="1"/>
        </a:p>
      </dgm:t>
    </dgm:pt>
    <dgm:pt modelId="{F7B6D384-3979-41F0-8BA3-61B70F9C61A3}" type="sibTrans" cxnId="{D7376A01-C47E-4149-A63F-61FA9CE77007}">
      <dgm:prSet/>
      <dgm:spPr/>
      <dgm:t>
        <a:bodyPr/>
        <a:lstStyle/>
        <a:p>
          <a:endParaRPr lang="en-US" sz="2000" b="1"/>
        </a:p>
      </dgm:t>
    </dgm:pt>
    <dgm:pt modelId="{E09BA5F5-7BE7-4830-839C-1667F68CBCF6}" type="pres">
      <dgm:prSet presAssocID="{9289C5A7-FEE4-43C9-A253-06946EA5B026}" presName="Name0" presStyleCnt="0">
        <dgm:presLayoutVars>
          <dgm:chMax val="7"/>
          <dgm:resizeHandles val="exact"/>
        </dgm:presLayoutVars>
      </dgm:prSet>
      <dgm:spPr/>
      <dgm:t>
        <a:bodyPr/>
        <a:lstStyle/>
        <a:p>
          <a:endParaRPr lang="en-US"/>
        </a:p>
      </dgm:t>
    </dgm:pt>
    <dgm:pt modelId="{CA7CBAA7-D5CC-4FC9-A832-56E4DE3CE301}" type="pres">
      <dgm:prSet presAssocID="{9289C5A7-FEE4-43C9-A253-06946EA5B026}" presName="comp1" presStyleCnt="0"/>
      <dgm:spPr/>
      <dgm:t>
        <a:bodyPr/>
        <a:lstStyle/>
        <a:p>
          <a:endParaRPr lang="en-US"/>
        </a:p>
      </dgm:t>
    </dgm:pt>
    <dgm:pt modelId="{ADDE98DC-D89C-42E2-9C00-5DC9F7B2EC06}" type="pres">
      <dgm:prSet presAssocID="{9289C5A7-FEE4-43C9-A253-06946EA5B026}" presName="circle1" presStyleLbl="node1" presStyleIdx="0" presStyleCnt="3" custScaleX="113033"/>
      <dgm:spPr/>
      <dgm:t>
        <a:bodyPr/>
        <a:lstStyle/>
        <a:p>
          <a:endParaRPr lang="en-US"/>
        </a:p>
      </dgm:t>
    </dgm:pt>
    <dgm:pt modelId="{C07DE320-E180-4B4B-BBED-59CC5CEB904A}" type="pres">
      <dgm:prSet presAssocID="{9289C5A7-FEE4-43C9-A253-06946EA5B026}" presName="c1text" presStyleLbl="node1" presStyleIdx="0" presStyleCnt="3">
        <dgm:presLayoutVars>
          <dgm:bulletEnabled val="1"/>
        </dgm:presLayoutVars>
      </dgm:prSet>
      <dgm:spPr/>
      <dgm:t>
        <a:bodyPr/>
        <a:lstStyle/>
        <a:p>
          <a:endParaRPr lang="en-US"/>
        </a:p>
      </dgm:t>
    </dgm:pt>
    <dgm:pt modelId="{84C97DC9-8E4E-40D5-A2D6-88F4DD3AB042}" type="pres">
      <dgm:prSet presAssocID="{9289C5A7-FEE4-43C9-A253-06946EA5B026}" presName="comp2" presStyleCnt="0"/>
      <dgm:spPr/>
      <dgm:t>
        <a:bodyPr/>
        <a:lstStyle/>
        <a:p>
          <a:endParaRPr lang="en-US"/>
        </a:p>
      </dgm:t>
    </dgm:pt>
    <dgm:pt modelId="{A9A1D937-E3D2-41CD-AB63-A366B078D5D4}" type="pres">
      <dgm:prSet presAssocID="{9289C5A7-FEE4-43C9-A253-06946EA5B026}" presName="circle2" presStyleLbl="node1" presStyleIdx="1" presStyleCnt="3"/>
      <dgm:spPr/>
      <dgm:t>
        <a:bodyPr/>
        <a:lstStyle/>
        <a:p>
          <a:endParaRPr lang="en-US"/>
        </a:p>
      </dgm:t>
    </dgm:pt>
    <dgm:pt modelId="{116483E4-BE82-408A-BC54-CAC30CC301AE}" type="pres">
      <dgm:prSet presAssocID="{9289C5A7-FEE4-43C9-A253-06946EA5B026}" presName="c2text" presStyleLbl="node1" presStyleIdx="1" presStyleCnt="3">
        <dgm:presLayoutVars>
          <dgm:bulletEnabled val="1"/>
        </dgm:presLayoutVars>
      </dgm:prSet>
      <dgm:spPr/>
      <dgm:t>
        <a:bodyPr/>
        <a:lstStyle/>
        <a:p>
          <a:endParaRPr lang="en-US"/>
        </a:p>
      </dgm:t>
    </dgm:pt>
    <dgm:pt modelId="{C3A56ED4-C89E-4D67-A721-3A5F3B5EA20B}" type="pres">
      <dgm:prSet presAssocID="{9289C5A7-FEE4-43C9-A253-06946EA5B026}" presName="comp3" presStyleCnt="0"/>
      <dgm:spPr/>
      <dgm:t>
        <a:bodyPr/>
        <a:lstStyle/>
        <a:p>
          <a:endParaRPr lang="en-US"/>
        </a:p>
      </dgm:t>
    </dgm:pt>
    <dgm:pt modelId="{C9BB372A-5F22-4E88-9485-6832BEDA0875}" type="pres">
      <dgm:prSet presAssocID="{9289C5A7-FEE4-43C9-A253-06946EA5B026}" presName="circle3" presStyleLbl="node1" presStyleIdx="2" presStyleCnt="3" custScaleX="99197" custScaleY="91735"/>
      <dgm:spPr/>
      <dgm:t>
        <a:bodyPr/>
        <a:lstStyle/>
        <a:p>
          <a:endParaRPr lang="en-US"/>
        </a:p>
      </dgm:t>
    </dgm:pt>
    <dgm:pt modelId="{23F30FC3-5328-41E1-B34B-632A2CDFC5F7}" type="pres">
      <dgm:prSet presAssocID="{9289C5A7-FEE4-43C9-A253-06946EA5B026}" presName="c3text" presStyleLbl="node1" presStyleIdx="2" presStyleCnt="3">
        <dgm:presLayoutVars>
          <dgm:bulletEnabled val="1"/>
        </dgm:presLayoutVars>
      </dgm:prSet>
      <dgm:spPr/>
      <dgm:t>
        <a:bodyPr/>
        <a:lstStyle/>
        <a:p>
          <a:endParaRPr lang="en-US"/>
        </a:p>
      </dgm:t>
    </dgm:pt>
  </dgm:ptLst>
  <dgm:cxnLst>
    <dgm:cxn modelId="{4A69BD02-7B34-462C-BA0D-C6BF5FB0A7F0}" type="presOf" srcId="{35F1DEAC-559D-46A6-B5A9-DB25CB84F4F0}" destId="{C07DE320-E180-4B4B-BBED-59CC5CEB904A}" srcOrd="1" destOrd="0" presId="urn:microsoft.com/office/officeart/2005/8/layout/venn2"/>
    <dgm:cxn modelId="{D7CFA519-10B9-416B-A52B-5A4A1E6171C0}" type="presOf" srcId="{C8681AB2-778A-4B79-938C-2F6F41A26F74}" destId="{116483E4-BE82-408A-BC54-CAC30CC301AE}" srcOrd="1" destOrd="0" presId="urn:microsoft.com/office/officeart/2005/8/layout/venn2"/>
    <dgm:cxn modelId="{99DAB643-B094-410B-BAE1-930CC8F7729C}" type="presOf" srcId="{C8681AB2-778A-4B79-938C-2F6F41A26F74}" destId="{A9A1D937-E3D2-41CD-AB63-A366B078D5D4}" srcOrd="0" destOrd="0" presId="urn:microsoft.com/office/officeart/2005/8/layout/venn2"/>
    <dgm:cxn modelId="{D3468B0F-C207-454A-B8BC-5121C5056857}" type="presOf" srcId="{F7DC99F3-3FE3-4FA4-946B-9C9223AD5681}" destId="{C9BB372A-5F22-4E88-9485-6832BEDA0875}" srcOrd="0" destOrd="0" presId="urn:microsoft.com/office/officeart/2005/8/layout/venn2"/>
    <dgm:cxn modelId="{D7376A01-C47E-4149-A63F-61FA9CE77007}" srcId="{9289C5A7-FEE4-43C9-A253-06946EA5B026}" destId="{F7DC99F3-3FE3-4FA4-946B-9C9223AD5681}" srcOrd="2" destOrd="0" parTransId="{59375C66-2295-4268-953C-A7AA736C6C98}" sibTransId="{F7B6D384-3979-41F0-8BA3-61B70F9C61A3}"/>
    <dgm:cxn modelId="{466871EB-E51A-4235-99CC-79E11A43213E}" srcId="{9289C5A7-FEE4-43C9-A253-06946EA5B026}" destId="{35F1DEAC-559D-46A6-B5A9-DB25CB84F4F0}" srcOrd="0" destOrd="0" parTransId="{611DAE1F-31D7-42A2-9DCC-F261131F8E14}" sibTransId="{7FB7375F-5489-4B64-B32C-393D8321D3B6}"/>
    <dgm:cxn modelId="{A2CC003A-2E5A-4D8F-BEA0-011EA95FF68C}" type="presOf" srcId="{F7DC99F3-3FE3-4FA4-946B-9C9223AD5681}" destId="{23F30FC3-5328-41E1-B34B-632A2CDFC5F7}" srcOrd="1" destOrd="0" presId="urn:microsoft.com/office/officeart/2005/8/layout/venn2"/>
    <dgm:cxn modelId="{5C95F1F3-2359-4FF6-9A29-5794482CA347}" srcId="{9289C5A7-FEE4-43C9-A253-06946EA5B026}" destId="{C8681AB2-778A-4B79-938C-2F6F41A26F74}" srcOrd="1" destOrd="0" parTransId="{6E1BC2B4-1D66-487D-9823-06A17F067FCE}" sibTransId="{0580B019-2B6A-49A1-9246-6790E02D868E}"/>
    <dgm:cxn modelId="{1CBC72EA-531E-4405-B275-7E6C1EC85549}" type="presOf" srcId="{35F1DEAC-559D-46A6-B5A9-DB25CB84F4F0}" destId="{ADDE98DC-D89C-42E2-9C00-5DC9F7B2EC06}" srcOrd="0" destOrd="0" presId="urn:microsoft.com/office/officeart/2005/8/layout/venn2"/>
    <dgm:cxn modelId="{63CCDF7B-0B4D-4D44-BAF4-19FF660A646E}" type="presOf" srcId="{9289C5A7-FEE4-43C9-A253-06946EA5B026}" destId="{E09BA5F5-7BE7-4830-839C-1667F68CBCF6}" srcOrd="0" destOrd="0" presId="urn:microsoft.com/office/officeart/2005/8/layout/venn2"/>
    <dgm:cxn modelId="{83B8A0EE-E2CD-4B15-B9A0-A09BDA625C78}" type="presParOf" srcId="{E09BA5F5-7BE7-4830-839C-1667F68CBCF6}" destId="{CA7CBAA7-D5CC-4FC9-A832-56E4DE3CE301}" srcOrd="0" destOrd="0" presId="urn:microsoft.com/office/officeart/2005/8/layout/venn2"/>
    <dgm:cxn modelId="{F647005B-662E-4044-8EF5-5345BB04BE5A}" type="presParOf" srcId="{CA7CBAA7-D5CC-4FC9-A832-56E4DE3CE301}" destId="{ADDE98DC-D89C-42E2-9C00-5DC9F7B2EC06}" srcOrd="0" destOrd="0" presId="urn:microsoft.com/office/officeart/2005/8/layout/venn2"/>
    <dgm:cxn modelId="{F9EB0443-AAF2-4969-B8BC-423AAF79E557}" type="presParOf" srcId="{CA7CBAA7-D5CC-4FC9-A832-56E4DE3CE301}" destId="{C07DE320-E180-4B4B-BBED-59CC5CEB904A}" srcOrd="1" destOrd="0" presId="urn:microsoft.com/office/officeart/2005/8/layout/venn2"/>
    <dgm:cxn modelId="{28FBABC4-F06D-45B9-86E5-CC5C2ACE7B2E}" type="presParOf" srcId="{E09BA5F5-7BE7-4830-839C-1667F68CBCF6}" destId="{84C97DC9-8E4E-40D5-A2D6-88F4DD3AB042}" srcOrd="1" destOrd="0" presId="urn:microsoft.com/office/officeart/2005/8/layout/venn2"/>
    <dgm:cxn modelId="{E803D34E-2D37-443B-A34E-7B556EB0F980}" type="presParOf" srcId="{84C97DC9-8E4E-40D5-A2D6-88F4DD3AB042}" destId="{A9A1D937-E3D2-41CD-AB63-A366B078D5D4}" srcOrd="0" destOrd="0" presId="urn:microsoft.com/office/officeart/2005/8/layout/venn2"/>
    <dgm:cxn modelId="{7EC3FC80-BBD4-4FB8-ACCD-F7F4D2A01CF0}" type="presParOf" srcId="{84C97DC9-8E4E-40D5-A2D6-88F4DD3AB042}" destId="{116483E4-BE82-408A-BC54-CAC30CC301AE}" srcOrd="1" destOrd="0" presId="urn:microsoft.com/office/officeart/2005/8/layout/venn2"/>
    <dgm:cxn modelId="{A6EC6D90-8263-4454-BF14-55F212E8F372}" type="presParOf" srcId="{E09BA5F5-7BE7-4830-839C-1667F68CBCF6}" destId="{C3A56ED4-C89E-4D67-A721-3A5F3B5EA20B}" srcOrd="2" destOrd="0" presId="urn:microsoft.com/office/officeart/2005/8/layout/venn2"/>
    <dgm:cxn modelId="{BAB6762B-0F85-48B3-BCE1-FC1FFDC8E896}" type="presParOf" srcId="{C3A56ED4-C89E-4D67-A721-3A5F3B5EA20B}" destId="{C9BB372A-5F22-4E88-9485-6832BEDA0875}" srcOrd="0" destOrd="0" presId="urn:microsoft.com/office/officeart/2005/8/layout/venn2"/>
    <dgm:cxn modelId="{6524ECB4-797A-4807-BE28-630E3C652E32}" type="presParOf" srcId="{C3A56ED4-C89E-4D67-A721-3A5F3B5EA20B}" destId="{23F30FC3-5328-41E1-B34B-632A2CDFC5F7}"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086339-A9D8-484F-8171-05D63F6019E0}">
      <dsp:nvSpPr>
        <dsp:cNvPr id="0" name=""/>
        <dsp:cNvSpPr/>
      </dsp:nvSpPr>
      <dsp:spPr>
        <a:xfrm>
          <a:off x="6079" y="144988"/>
          <a:ext cx="1754890" cy="87744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t>Wellness and Dental</a:t>
          </a:r>
          <a:endParaRPr lang="en-US" sz="1600" kern="1200" dirty="0"/>
        </a:p>
        <a:p>
          <a:pPr lvl="0" algn="ctr" defTabSz="711200">
            <a:lnSpc>
              <a:spcPct val="90000"/>
            </a:lnSpc>
            <a:spcBef>
              <a:spcPct val="0"/>
            </a:spcBef>
            <a:spcAft>
              <a:spcPct val="35000"/>
            </a:spcAft>
          </a:pPr>
          <a:r>
            <a:rPr lang="en-US" sz="1600" kern="1200" dirty="0" smtClean="0"/>
            <a:t>Visits</a:t>
          </a:r>
          <a:endParaRPr lang="en-US" sz="1600" kern="1200" dirty="0"/>
        </a:p>
      </dsp:txBody>
      <dsp:txXfrm>
        <a:off x="31778" y="170687"/>
        <a:ext cx="1703492" cy="826047"/>
      </dsp:txXfrm>
    </dsp:sp>
    <dsp:sp modelId="{D528B8AE-8959-4A5C-8AFA-77C94E0DED71}">
      <dsp:nvSpPr>
        <dsp:cNvPr id="0" name=""/>
        <dsp:cNvSpPr/>
      </dsp:nvSpPr>
      <dsp:spPr>
        <a:xfrm>
          <a:off x="2199693" y="144988"/>
          <a:ext cx="1754890" cy="87744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t>Health Neighborhood, Part 2 (Referrals) – Coding</a:t>
          </a:r>
        </a:p>
      </dsp:txBody>
      <dsp:txXfrm>
        <a:off x="2225392" y="170687"/>
        <a:ext cx="1703492" cy="826047"/>
      </dsp:txXfrm>
    </dsp:sp>
    <dsp:sp modelId="{BCFB3974-3671-4360-ADCB-D7465BA82C74}">
      <dsp:nvSpPr>
        <dsp:cNvPr id="0" name=""/>
        <dsp:cNvSpPr/>
      </dsp:nvSpPr>
      <dsp:spPr>
        <a:xfrm>
          <a:off x="4393306" y="144988"/>
          <a:ext cx="1754890" cy="87744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b="0" i="0" kern="1200" dirty="0" smtClean="0"/>
            <a:t>Chronic Obstructive Pulmonary Disease (COPD)</a:t>
          </a:r>
          <a:endParaRPr lang="en-US" sz="1600" b="0" kern="1200" dirty="0"/>
        </a:p>
      </dsp:txBody>
      <dsp:txXfrm>
        <a:off x="4419005" y="170687"/>
        <a:ext cx="1703492" cy="826047"/>
      </dsp:txXfrm>
    </dsp:sp>
    <dsp:sp modelId="{A845D3FE-ADD2-4B36-8610-A3F6065EBA09}">
      <dsp:nvSpPr>
        <dsp:cNvPr id="0" name=""/>
        <dsp:cNvSpPr/>
      </dsp:nvSpPr>
      <dsp:spPr>
        <a:xfrm>
          <a:off x="4568795" y="1022433"/>
          <a:ext cx="175489" cy="658084"/>
        </a:xfrm>
        <a:custGeom>
          <a:avLst/>
          <a:gdLst/>
          <a:ahLst/>
          <a:cxnLst/>
          <a:rect l="0" t="0" r="0" b="0"/>
          <a:pathLst>
            <a:path>
              <a:moveTo>
                <a:pt x="0" y="0"/>
              </a:moveTo>
              <a:lnTo>
                <a:pt x="0" y="658084"/>
              </a:lnTo>
              <a:lnTo>
                <a:pt x="175489" y="6580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15A168-231F-40BA-ADD5-4650D473ED50}">
      <dsp:nvSpPr>
        <dsp:cNvPr id="0" name=""/>
        <dsp:cNvSpPr/>
      </dsp:nvSpPr>
      <dsp:spPr>
        <a:xfrm>
          <a:off x="4744284" y="1241795"/>
          <a:ext cx="1802792" cy="87744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i="1" kern="1200" dirty="0" smtClean="0"/>
            <a:t>with Hypertension and Depression/Anxiety</a:t>
          </a:r>
          <a:endParaRPr lang="en-US" sz="1400" kern="1200" dirty="0"/>
        </a:p>
      </dsp:txBody>
      <dsp:txXfrm>
        <a:off x="4769983" y="1267494"/>
        <a:ext cx="1751394" cy="826047"/>
      </dsp:txXfrm>
    </dsp:sp>
    <dsp:sp modelId="{4ABFD319-3F0F-4252-9A04-079E5B2985BC}">
      <dsp:nvSpPr>
        <dsp:cNvPr id="0" name=""/>
        <dsp:cNvSpPr/>
      </dsp:nvSpPr>
      <dsp:spPr>
        <a:xfrm>
          <a:off x="6634822" y="144988"/>
          <a:ext cx="1754890" cy="87744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t>Pediatric Asthma</a:t>
          </a:r>
          <a:endParaRPr lang="en-US" sz="1600" kern="1200" dirty="0"/>
        </a:p>
      </dsp:txBody>
      <dsp:txXfrm>
        <a:off x="6660521" y="170687"/>
        <a:ext cx="1703492" cy="826047"/>
      </dsp:txXfrm>
    </dsp:sp>
    <dsp:sp modelId="{922C1C13-13FE-42CE-ABE9-6AA1EB22E40F}">
      <dsp:nvSpPr>
        <dsp:cNvPr id="0" name=""/>
        <dsp:cNvSpPr/>
      </dsp:nvSpPr>
      <dsp:spPr>
        <a:xfrm>
          <a:off x="6810311" y="1022433"/>
          <a:ext cx="175489" cy="658084"/>
        </a:xfrm>
        <a:custGeom>
          <a:avLst/>
          <a:gdLst/>
          <a:ahLst/>
          <a:cxnLst/>
          <a:rect l="0" t="0" r="0" b="0"/>
          <a:pathLst>
            <a:path>
              <a:moveTo>
                <a:pt x="0" y="0"/>
              </a:moveTo>
              <a:lnTo>
                <a:pt x="0" y="658084"/>
              </a:lnTo>
              <a:lnTo>
                <a:pt x="175489" y="6580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ABA048-4F2C-450F-89BA-F1AEFF4E97B0}">
      <dsp:nvSpPr>
        <dsp:cNvPr id="0" name=""/>
        <dsp:cNvSpPr/>
      </dsp:nvSpPr>
      <dsp:spPr>
        <a:xfrm>
          <a:off x="6985800" y="1241795"/>
          <a:ext cx="1403912" cy="87744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i="1" kern="1200" dirty="0" smtClean="0"/>
            <a:t>with Depression /Anxiety</a:t>
          </a:r>
          <a:endParaRPr lang="en-US" sz="1400" i="1" kern="1200" dirty="0"/>
        </a:p>
      </dsp:txBody>
      <dsp:txXfrm>
        <a:off x="7011499" y="1267494"/>
        <a:ext cx="1352514" cy="826047"/>
      </dsp:txXfrm>
    </dsp:sp>
    <dsp:sp modelId="{3D4ECB6C-B94B-4E98-BB3B-0F3BDCA477B5}">
      <dsp:nvSpPr>
        <dsp:cNvPr id="0" name=""/>
        <dsp:cNvSpPr/>
      </dsp:nvSpPr>
      <dsp:spPr>
        <a:xfrm>
          <a:off x="8828435" y="144988"/>
          <a:ext cx="1754890" cy="87744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t>Diabetes</a:t>
          </a:r>
          <a:endParaRPr lang="en-US" sz="1600" kern="1200" dirty="0"/>
        </a:p>
      </dsp:txBody>
      <dsp:txXfrm>
        <a:off x="8854134" y="170687"/>
        <a:ext cx="1703492" cy="826047"/>
      </dsp:txXfrm>
    </dsp:sp>
    <dsp:sp modelId="{095D8BFF-6E68-4F99-993D-2F2B3CF7FD0E}">
      <dsp:nvSpPr>
        <dsp:cNvPr id="0" name=""/>
        <dsp:cNvSpPr/>
      </dsp:nvSpPr>
      <dsp:spPr>
        <a:xfrm>
          <a:off x="9003924" y="1022433"/>
          <a:ext cx="175489" cy="658084"/>
        </a:xfrm>
        <a:custGeom>
          <a:avLst/>
          <a:gdLst/>
          <a:ahLst/>
          <a:cxnLst/>
          <a:rect l="0" t="0" r="0" b="0"/>
          <a:pathLst>
            <a:path>
              <a:moveTo>
                <a:pt x="0" y="0"/>
              </a:moveTo>
              <a:lnTo>
                <a:pt x="0" y="658084"/>
              </a:lnTo>
              <a:lnTo>
                <a:pt x="175489" y="6580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8972EF-2BEE-434F-BD91-724D7D2FFB36}">
      <dsp:nvSpPr>
        <dsp:cNvPr id="0" name=""/>
        <dsp:cNvSpPr/>
      </dsp:nvSpPr>
      <dsp:spPr>
        <a:xfrm>
          <a:off x="9179413" y="1241795"/>
          <a:ext cx="1575035" cy="87744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i="1" kern="1200" dirty="0" smtClean="0"/>
            <a:t>with Hypertension and Depression/Anxiety</a:t>
          </a:r>
          <a:endParaRPr lang="en-US" sz="1400" i="1" kern="1200" dirty="0"/>
        </a:p>
      </dsp:txBody>
      <dsp:txXfrm>
        <a:off x="9205112" y="1267494"/>
        <a:ext cx="1523637" cy="8260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E98DC-D89C-42E2-9C00-5DC9F7B2EC06}">
      <dsp:nvSpPr>
        <dsp:cNvPr id="0" name=""/>
        <dsp:cNvSpPr/>
      </dsp:nvSpPr>
      <dsp:spPr>
        <a:xfrm>
          <a:off x="895633" y="0"/>
          <a:ext cx="6108133" cy="5403850"/>
        </a:xfrm>
        <a:prstGeom prst="ellipse">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Community Support and Collaboration</a:t>
          </a:r>
          <a:endParaRPr lang="en-US" sz="2000" b="1" kern="1200" dirty="0"/>
        </a:p>
      </dsp:txBody>
      <dsp:txXfrm>
        <a:off x="2882303" y="270192"/>
        <a:ext cx="2134792" cy="810577"/>
      </dsp:txXfrm>
    </dsp:sp>
    <dsp:sp modelId="{A9A1D937-E3D2-41CD-AB63-A366B078D5D4}">
      <dsp:nvSpPr>
        <dsp:cNvPr id="0" name=""/>
        <dsp:cNvSpPr/>
      </dsp:nvSpPr>
      <dsp:spPr>
        <a:xfrm>
          <a:off x="1923256" y="1350962"/>
          <a:ext cx="4052887" cy="4052887"/>
        </a:xfrm>
        <a:prstGeom prst="ellipse">
          <a:avLst/>
        </a:prstGeom>
        <a:gradFill rotWithShape="0">
          <a:gsLst>
            <a:gs pos="0">
              <a:schemeClr val="accent1">
                <a:shade val="80000"/>
                <a:hueOff val="174641"/>
                <a:satOff val="-3128"/>
                <a:lumOff val="13293"/>
                <a:alphaOff val="0"/>
                <a:satMod val="103000"/>
                <a:lumMod val="102000"/>
                <a:tint val="94000"/>
              </a:schemeClr>
            </a:gs>
            <a:gs pos="50000">
              <a:schemeClr val="accent1">
                <a:shade val="80000"/>
                <a:hueOff val="174641"/>
                <a:satOff val="-3128"/>
                <a:lumOff val="13293"/>
                <a:alphaOff val="0"/>
                <a:satMod val="110000"/>
                <a:lumMod val="100000"/>
                <a:shade val="100000"/>
              </a:schemeClr>
            </a:gs>
            <a:gs pos="100000">
              <a:schemeClr val="accent1">
                <a:shade val="80000"/>
                <a:hueOff val="174641"/>
                <a:satOff val="-3128"/>
                <a:lumOff val="1329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Broader Provider Network Inclusion</a:t>
          </a:r>
          <a:endParaRPr lang="en-US" sz="2000" b="1" kern="1200" dirty="0"/>
        </a:p>
      </dsp:txBody>
      <dsp:txXfrm>
        <a:off x="3005377" y="1604267"/>
        <a:ext cx="1888645" cy="759916"/>
      </dsp:txXfrm>
    </dsp:sp>
    <dsp:sp modelId="{C9BB372A-5F22-4E88-9485-6832BEDA0875}">
      <dsp:nvSpPr>
        <dsp:cNvPr id="0" name=""/>
        <dsp:cNvSpPr/>
      </dsp:nvSpPr>
      <dsp:spPr>
        <a:xfrm>
          <a:off x="2609585" y="2813582"/>
          <a:ext cx="2680228" cy="2478610"/>
        </a:xfrm>
        <a:prstGeom prst="ellipse">
          <a:avLst/>
        </a:prstGeom>
        <a:gradFill rotWithShape="0">
          <a:gsLst>
            <a:gs pos="0">
              <a:schemeClr val="accent1">
                <a:shade val="80000"/>
                <a:hueOff val="349283"/>
                <a:satOff val="-6256"/>
                <a:lumOff val="26585"/>
                <a:alphaOff val="0"/>
                <a:satMod val="103000"/>
                <a:lumMod val="102000"/>
                <a:tint val="94000"/>
              </a:schemeClr>
            </a:gs>
            <a:gs pos="50000">
              <a:schemeClr val="accent1">
                <a:shade val="80000"/>
                <a:hueOff val="349283"/>
                <a:satOff val="-6256"/>
                <a:lumOff val="26585"/>
                <a:alphaOff val="0"/>
                <a:satMod val="110000"/>
                <a:lumMod val="100000"/>
                <a:shade val="100000"/>
              </a:schemeClr>
            </a:gs>
            <a:gs pos="100000">
              <a:schemeClr val="accent1">
                <a:shade val="80000"/>
                <a:hueOff val="349283"/>
                <a:satOff val="-6256"/>
                <a:lumOff val="2658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Core </a:t>
          </a:r>
        </a:p>
        <a:p>
          <a:pPr lvl="0" algn="ctr" defTabSz="889000">
            <a:lnSpc>
              <a:spcPct val="90000"/>
            </a:lnSpc>
            <a:spcBef>
              <a:spcPct val="0"/>
            </a:spcBef>
            <a:spcAft>
              <a:spcPct val="35000"/>
            </a:spcAft>
          </a:pPr>
          <a:r>
            <a:rPr lang="en-US" sz="2000" b="1" kern="1200" dirty="0" smtClean="0"/>
            <a:t>Taskforces</a:t>
          </a:r>
          <a:endParaRPr lang="en-US" sz="2000" b="1" kern="1200" dirty="0"/>
        </a:p>
      </dsp:txBody>
      <dsp:txXfrm>
        <a:off x="3002096" y="3433234"/>
        <a:ext cx="1895207" cy="123930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815D85-BF1A-F748-80F6-F8E2BDC60A10}" type="datetimeFigureOut">
              <a:rPr lang="en-US" smtClean="0"/>
              <a:t>6/10/2019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2BBB96-44F4-804A-8B21-E4E1E0824442}" type="slidenum">
              <a:rPr lang="en-US" smtClean="0"/>
              <a:t>‹#›</a:t>
            </a:fld>
            <a:endParaRPr lang="en-US" dirty="0"/>
          </a:p>
        </p:txBody>
      </p:sp>
    </p:spTree>
    <p:extLst>
      <p:ext uri="{BB962C8B-B14F-4D97-AF65-F5344CB8AC3E}">
        <p14:creationId xmlns:p14="http://schemas.microsoft.com/office/powerpoint/2010/main" val="2930969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cbi.nlm.nih.gov/pmc/articles/PMC4193436/"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www.ncbi.nlm.nih.gov/pubmed/8423280" TargetMode="External"/><Relationship Id="rId4" Type="http://schemas.openxmlformats.org/officeDocument/2006/relationships/hyperlink" Target="https://www.fns.usda.gov/wic/savings-medicaid-costs-newborns-and-their-mothers-resulting-prenatal-participation-wic-progra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ADDC6-44BC-A848-A58E-C47E77ACB7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97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work needs to be done</a:t>
            </a:r>
            <a:r>
              <a:rPr lang="en-US" baseline="0"/>
              <a:t> in this concept</a:t>
            </a:r>
            <a:endParaRPr lang="en-US"/>
          </a:p>
          <a:p>
            <a:r>
              <a:rPr lang="en-US"/>
              <a:t>How</a:t>
            </a:r>
            <a:r>
              <a:rPr lang="en-US" baseline="0"/>
              <a:t> to continue with designing the broad community/collective impact model in relation to the KPI topics</a:t>
            </a:r>
          </a:p>
          <a:p>
            <a:r>
              <a:rPr lang="en-US" baseline="0"/>
              <a:t>Initiate work via taskforces without a perfect model…spirit that we need to initiate something/for some </a:t>
            </a:r>
            <a:r>
              <a:rPr lang="en-US" baseline="0" err="1"/>
              <a:t>purspose</a:t>
            </a:r>
            <a:r>
              <a:rPr lang="en-US" baseline="0"/>
              <a:t>. </a:t>
            </a:r>
            <a:endParaRPr lang="en-US"/>
          </a:p>
        </p:txBody>
      </p:sp>
      <p:sp>
        <p:nvSpPr>
          <p:cNvPr id="4" name="Slide Number Placeholder 3"/>
          <p:cNvSpPr>
            <a:spLocks noGrp="1"/>
          </p:cNvSpPr>
          <p:nvPr>
            <p:ph type="sldNum" sz="quarter" idx="10"/>
          </p:nvPr>
        </p:nvSpPr>
        <p:spPr/>
        <p:txBody>
          <a:bodyPr/>
          <a:lstStyle/>
          <a:p>
            <a:fld id="{8DA35860-7BC2-4A4F-8941-DC7315CB23AE}" type="slidenum">
              <a:rPr lang="en-US" smtClean="0"/>
              <a:t>28</a:t>
            </a:fld>
            <a:endParaRPr lang="en-US"/>
          </a:p>
        </p:txBody>
      </p:sp>
    </p:spTree>
    <p:extLst>
      <p:ext uri="{BB962C8B-B14F-4D97-AF65-F5344CB8AC3E}">
        <p14:creationId xmlns:p14="http://schemas.microsoft.com/office/powerpoint/2010/main" val="2223612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PCMP &amp; ECP Scorecard Rating</a:t>
            </a:r>
          </a:p>
          <a:p>
            <a:r>
              <a:rPr lang="en-US" dirty="0"/>
              <a:t>	</a:t>
            </a:r>
          </a:p>
          <a:p>
            <a:r>
              <a:rPr lang="en-US" dirty="0"/>
              <a:t>Cadence:  ECP assessed quarterly; PCMPs assessed twice annually</a:t>
            </a:r>
          </a:p>
          <a:p>
            <a:endParaRPr lang="en-US" dirty="0"/>
          </a:p>
          <a:p>
            <a:r>
              <a:rPr lang="en-US" dirty="0"/>
              <a:t>Scorecard Measurements highlights:</a:t>
            </a:r>
          </a:p>
          <a:p>
            <a:pPr marL="342900" indent="-342900"/>
            <a:r>
              <a:rPr lang="en-US" dirty="0"/>
              <a:t>	Report submission accuracy, timeliness, improvement quarter over quarter</a:t>
            </a:r>
          </a:p>
          <a:p>
            <a:pPr marL="342900" indent="-342900"/>
            <a:r>
              <a:rPr lang="en-US" dirty="0"/>
              <a:t>	Care Compact meets requirements</a:t>
            </a:r>
          </a:p>
          <a:p>
            <a:pPr marL="342900" indent="-342900"/>
            <a:r>
              <a:rPr lang="en-US" dirty="0"/>
              <a:t>	Member referrals meet 5 day response</a:t>
            </a:r>
          </a:p>
          <a:p>
            <a:pPr marL="342900" indent="-342900"/>
            <a:r>
              <a:rPr lang="en-US" dirty="0"/>
              <a:t>	Consistently meets ECP minimum criteria</a:t>
            </a:r>
          </a:p>
          <a:p>
            <a:pPr marL="342900" indent="-342900"/>
            <a:r>
              <a:rPr lang="en-US" dirty="0"/>
              <a:t>	Consistently meets Medical Home criteria</a:t>
            </a:r>
          </a:p>
          <a:p>
            <a:pPr marL="342900" indent="-342900"/>
            <a:r>
              <a:rPr lang="en-US" dirty="0"/>
              <a:t>	Practice appropriately staffed </a:t>
            </a:r>
          </a:p>
          <a:p>
            <a:pPr marL="342900" indent="-342900"/>
            <a:r>
              <a:rPr lang="en-US" dirty="0"/>
              <a:t>	Regular quality meetings taking place </a:t>
            </a:r>
          </a:p>
          <a:p>
            <a:pPr marL="342900" indent="-342900"/>
            <a:r>
              <a:rPr lang="en-US" dirty="0"/>
              <a:t>	Practice is showing regular improvement in all areas of expectations</a:t>
            </a:r>
          </a:p>
          <a:p>
            <a:pPr marL="342900" indent="-342900"/>
            <a:endParaRPr lang="en-US" dirty="0"/>
          </a:p>
          <a:p>
            <a:r>
              <a:rPr lang="en-US" dirty="0"/>
              <a:t>Scorecard outcomes will be used to assess the level in which providers qualify for incentive and/or ECP payments.</a:t>
            </a:r>
          </a:p>
        </p:txBody>
      </p:sp>
      <p:sp>
        <p:nvSpPr>
          <p:cNvPr id="4" name="Slide Number Placeholder 3"/>
          <p:cNvSpPr>
            <a:spLocks noGrp="1"/>
          </p:cNvSpPr>
          <p:nvPr>
            <p:ph type="sldNum" sz="quarter" idx="5"/>
          </p:nvPr>
        </p:nvSpPr>
        <p:spPr/>
        <p:txBody>
          <a:bodyPr/>
          <a:lstStyle/>
          <a:p>
            <a:fld id="{442BBB96-44F4-804A-8B21-E4E1E0824442}" type="slidenum">
              <a:rPr lang="en-US" smtClean="0"/>
              <a:t>32</a:t>
            </a:fld>
            <a:endParaRPr lang="en-US" dirty="0"/>
          </a:p>
        </p:txBody>
      </p:sp>
    </p:spTree>
    <p:extLst>
      <p:ext uri="{BB962C8B-B14F-4D97-AF65-F5344CB8AC3E}">
        <p14:creationId xmlns:p14="http://schemas.microsoft.com/office/powerpoint/2010/main" val="1442212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A811F-5F5F-411D-81B7-8913BED49C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602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COA’s HMHB program focuses on the following key objectives:</a:t>
            </a:r>
          </a:p>
          <a:p>
            <a:pPr lvl="1"/>
            <a:r>
              <a:rPr lang="en-US" sz="1600" dirty="0"/>
              <a:t>Timely access to, and continued participation in, prenatal care.</a:t>
            </a:r>
          </a:p>
          <a:p>
            <a:pPr lvl="2"/>
            <a:r>
              <a:rPr lang="en-US" sz="1400" dirty="0"/>
              <a:t>For mom:</a:t>
            </a:r>
          </a:p>
          <a:p>
            <a:pPr lvl="3"/>
            <a:r>
              <a:rPr lang="en-US" sz="1400" dirty="0"/>
              <a:t>Women who do not receive adequate prenatal care cost more to the healthcare system. Through engaging members in receiving, and sustaining, prenatal care, COA is supporting a </a:t>
            </a:r>
            <a:r>
              <a:rPr lang="en-US" sz="1400" dirty="0">
                <a:solidFill>
                  <a:srgbClr val="FF0000"/>
                </a:solidFill>
              </a:rPr>
              <a:t>decreased hospital costs of over $1,000 per female member</a:t>
            </a:r>
            <a:r>
              <a:rPr lang="en-US" sz="1400" dirty="0"/>
              <a:t>.  (1)</a:t>
            </a:r>
          </a:p>
          <a:p>
            <a:pPr lvl="2"/>
            <a:r>
              <a:rPr lang="en-US" sz="1400" dirty="0"/>
              <a:t>For baby:</a:t>
            </a:r>
          </a:p>
          <a:p>
            <a:pPr lvl="3"/>
            <a:r>
              <a:rPr lang="en-US" sz="1400" dirty="0"/>
              <a:t>Women who do not receive adequate prenatal care are at a higher risk for having a low birth weight baby. These babies are costly within the healthcare system, with The National Commission to Prevent Infant Mortality estimating </a:t>
            </a:r>
            <a:r>
              <a:rPr lang="en-US" sz="1400" dirty="0">
                <a:solidFill>
                  <a:srgbClr val="FF0000"/>
                </a:solidFill>
              </a:rPr>
              <a:t>the cost of  a low birthweight infant to be over $500,000 during their lifetime</a:t>
            </a:r>
            <a:r>
              <a:rPr lang="en-US" sz="1400" dirty="0"/>
              <a:t>. (1)</a:t>
            </a:r>
          </a:p>
          <a:p>
            <a:pPr lvl="3"/>
            <a:r>
              <a:rPr lang="en-US" sz="1400" dirty="0"/>
              <a:t>It is estimated that for </a:t>
            </a:r>
            <a:r>
              <a:rPr lang="en-US" sz="1400" dirty="0">
                <a:solidFill>
                  <a:srgbClr val="FF0000"/>
                </a:solidFill>
              </a:rPr>
              <a:t>every dollar spent on prenatal care, $3.38 is saved </a:t>
            </a:r>
            <a:r>
              <a:rPr lang="en-US" sz="1400" dirty="0"/>
              <a:t>in the cost of caring for low-birth-weight infants. (1)</a:t>
            </a:r>
          </a:p>
          <a:p>
            <a:pPr lvl="1"/>
            <a:r>
              <a:rPr lang="en-US" sz="1600" dirty="0"/>
              <a:t>Engagement with WIC and Baby and Me Tobacco Free </a:t>
            </a:r>
          </a:p>
          <a:p>
            <a:pPr lvl="2"/>
            <a:r>
              <a:rPr lang="en-US" sz="1500" dirty="0"/>
              <a:t>WIC has been shown to support mom and baby health outcomes, including low birth weight, through nutritional support, education, peer counseling and social support. It is estimated that </a:t>
            </a:r>
            <a:r>
              <a:rPr lang="en-US" sz="1500" dirty="0">
                <a:solidFill>
                  <a:srgbClr val="FF0000"/>
                </a:solidFill>
              </a:rPr>
              <a:t>a reduction in Medicaid costs occur the first 60 days postpartum if mom and baby are enrolled in WIC. Estimates at the state level are between $300-$700 per mom</a:t>
            </a:r>
            <a:r>
              <a:rPr lang="en-US" sz="1500" dirty="0"/>
              <a:t>. (2)</a:t>
            </a:r>
          </a:p>
          <a:p>
            <a:pPr lvl="2"/>
            <a:r>
              <a:rPr lang="en-US" sz="1500" dirty="0"/>
              <a:t>Women who received Medicaid benefits and prenatal WIC services had substantially lower rates of low and very low birth weight than did women who received Medicaid but not prenatal WIC. Among white women, the rate of low birth weight was 22% lower for WIC participants and the rate of very low birth weight was 44% lower; among black women, these rates were 31% and 57% lower, respectively, for the WIC participants. Prenatal participation in a WIC program reduces the rate of low birth weight</a:t>
            </a:r>
            <a:r>
              <a:rPr lang="en-US" sz="1500" dirty="0">
                <a:solidFill>
                  <a:srgbClr val="FF0000"/>
                </a:solidFill>
              </a:rPr>
              <a:t>. It was estimated that for each $1.00 spent on WIC services, Medicaid savings in costs for newborn medical care were $2.91.</a:t>
            </a:r>
            <a:r>
              <a:rPr lang="en-US" sz="1500" dirty="0"/>
              <a:t> A higher level of WIC participation was associated with better birth outcomes and lower costs.</a:t>
            </a:r>
          </a:p>
          <a:p>
            <a:pPr lvl="2"/>
            <a:r>
              <a:rPr lang="en-US" sz="1500" dirty="0"/>
              <a:t>COA is focused on partnering with WIC to improve enrollment rates during the prenatal period, as it increases the likelihood of a sustained connection immediately post delivery.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b="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Henderson, J.W. (1994). The Cost Effectiveness of Prenatal Care. </a:t>
            </a:r>
            <a:r>
              <a:rPr lang="en-US" sz="1200" i="1" kern="1200" dirty="0">
                <a:solidFill>
                  <a:schemeClr val="tx1"/>
                </a:solidFill>
                <a:effectLst/>
                <a:latin typeface="+mn-lt"/>
                <a:ea typeface="+mn-ea"/>
                <a:cs typeface="+mn-cs"/>
              </a:rPr>
              <a:t>Health Care Finance Rev</a:t>
            </a:r>
            <a:r>
              <a:rPr lang="en-US" sz="1200" kern="1200" dirty="0">
                <a:solidFill>
                  <a:schemeClr val="tx1"/>
                </a:solidFill>
                <a:effectLst/>
                <a:latin typeface="+mn-lt"/>
                <a:ea typeface="+mn-ea"/>
                <a:cs typeface="+mn-cs"/>
              </a:rPr>
              <a:t>, 15(4), 21-32. Retrieved from </a:t>
            </a:r>
            <a:r>
              <a:rPr lang="en-US" sz="1200" u="sng" kern="1200" dirty="0">
                <a:solidFill>
                  <a:schemeClr val="tx1"/>
                </a:solidFill>
                <a:effectLst/>
                <a:latin typeface="+mn-lt"/>
                <a:ea typeface="+mn-ea"/>
                <a:cs typeface="+mn-cs"/>
                <a:hlinkClick r:id="rId3"/>
              </a:rPr>
              <a:t>https://www.ncbi.nlm.nih.gov/pmc/articles/PMC4193436/</a:t>
            </a:r>
            <a:r>
              <a:rPr lang="en-US" sz="1200" u="sng" kern="1200" dirty="0">
                <a:solidFill>
                  <a:schemeClr val="tx1"/>
                </a:solidFill>
                <a:effectLst/>
                <a:latin typeface="+mn-lt"/>
                <a:ea typeface="+mn-ea"/>
                <a:cs typeface="+mn-cs"/>
              </a:rPr>
              <a: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a:t>
            </a:r>
            <a:r>
              <a:rPr lang="en-US" sz="1200" u="none" strike="noStrike" kern="1200" dirty="0">
                <a:solidFill>
                  <a:schemeClr val="tx1"/>
                </a:solidFill>
                <a:effectLst/>
                <a:latin typeface="+mn-lt"/>
                <a:ea typeface="+mn-ea"/>
                <a:cs typeface="+mn-cs"/>
              </a:rPr>
              <a:t>The Savings in Medicaid Costs for Newborns and their Mothers Resulting from Prenatal Participation in the WIC Program. (1990, October 1). Retrieved from </a:t>
            </a:r>
            <a:r>
              <a:rPr lang="en-US" sz="1200" u="sng" kern="1200" dirty="0">
                <a:solidFill>
                  <a:schemeClr val="tx1"/>
                </a:solidFill>
                <a:effectLst/>
                <a:latin typeface="+mn-lt"/>
                <a:ea typeface="+mn-ea"/>
                <a:cs typeface="+mn-cs"/>
                <a:hlinkClick r:id="rId4"/>
              </a:rPr>
              <a:t>https://www.fns.usda.gov/wic/savings-medicaid-costs-newborns-and-their-mothers-resulting-prenatal-participation-wic-program</a:t>
            </a:r>
            <a:r>
              <a:rPr lang="en-US" sz="1200" u="none" strike="noStrik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3. North Carolina. </a:t>
            </a:r>
            <a:r>
              <a:rPr lang="en-US" sz="1200" i="1" u="none" strike="noStrike" kern="1200" dirty="0">
                <a:solidFill>
                  <a:schemeClr val="tx1"/>
                </a:solidFill>
                <a:effectLst/>
                <a:latin typeface="+mn-lt"/>
                <a:ea typeface="+mn-ea"/>
                <a:cs typeface="+mn-cs"/>
              </a:rPr>
              <a:t>J Am Diet Assoc</a:t>
            </a:r>
            <a:r>
              <a:rPr lang="en-US" sz="1200" u="none" strike="noStrike" kern="1200" dirty="0">
                <a:solidFill>
                  <a:schemeClr val="tx1"/>
                </a:solidFill>
                <a:effectLst/>
                <a:latin typeface="+mn-lt"/>
                <a:ea typeface="+mn-ea"/>
                <a:cs typeface="+mn-cs"/>
              </a:rPr>
              <a:t>, 93(2), 163-6. Retrieved from </a:t>
            </a:r>
            <a:r>
              <a:rPr lang="en-US" sz="1200" u="sng" kern="1200" dirty="0">
                <a:solidFill>
                  <a:schemeClr val="tx1"/>
                </a:solidFill>
                <a:effectLst/>
                <a:latin typeface="+mn-lt"/>
                <a:ea typeface="+mn-ea"/>
                <a:cs typeface="+mn-cs"/>
                <a:hlinkClick r:id="rId5"/>
              </a:rPr>
              <a:t>https://www.ncbi.nlm.nih.gov/pubmed/8423280</a:t>
            </a:r>
            <a:r>
              <a:rPr lang="en-US" sz="1200" kern="1200" dirty="0">
                <a:solidFill>
                  <a:schemeClr val="tx1"/>
                </a:solidFill>
                <a:effectLst/>
                <a:latin typeface="+mn-lt"/>
                <a:ea typeface="+mn-ea"/>
                <a:cs typeface="+mn-cs"/>
              </a:rPr>
              <a:t>.  </a:t>
            </a:r>
          </a:p>
          <a:p>
            <a:endParaRPr lang="en-US" dirty="0"/>
          </a:p>
          <a:p>
            <a:endParaRPr lang="en-US" dirty="0"/>
          </a:p>
        </p:txBody>
      </p:sp>
      <p:sp>
        <p:nvSpPr>
          <p:cNvPr id="4" name="Slide Number Placeholder 3"/>
          <p:cNvSpPr>
            <a:spLocks noGrp="1"/>
          </p:cNvSpPr>
          <p:nvPr>
            <p:ph type="sldNum" sz="quarter" idx="5"/>
          </p:nvPr>
        </p:nvSpPr>
        <p:spPr/>
        <p:txBody>
          <a:bodyPr/>
          <a:lstStyle/>
          <a:p>
            <a:fld id="{442BBB96-44F4-804A-8B21-E4E1E0824442}" type="slidenum">
              <a:rPr lang="en-US" smtClean="0"/>
              <a:t>16</a:t>
            </a:fld>
            <a:endParaRPr lang="en-US" dirty="0"/>
          </a:p>
        </p:txBody>
      </p:sp>
    </p:spTree>
    <p:extLst>
      <p:ext uri="{BB962C8B-B14F-4D97-AF65-F5344CB8AC3E}">
        <p14:creationId xmlns:p14="http://schemas.microsoft.com/office/powerpoint/2010/main" val="4091888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Additionally, members with high risk physical health indicators, which would be indicated via a higher DCG score and placement in the “high physical health” risk quadrant are prioritized for CM outreach along with digital engagement and direct mail. Members with high behavioral health risk indicators, which would be indicated via placement in the “high behavioral health” risk quadrant are prioritized for CM outreach along with digital engagement and direct mail. Care Managers first and foremost identify if women are already tucked into care with appropriate coordination at the clinic level to avoid duplication of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On HMHB pop strat grid, just use the adult percents for the distribution, as the peds numbers are quite small and a weighted % would work out to the adult #s.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a:p>
            <a:endParaRPr lang="en-US" dirty="0"/>
          </a:p>
        </p:txBody>
      </p:sp>
      <p:sp>
        <p:nvSpPr>
          <p:cNvPr id="4" name="Slide Number Placeholder 3"/>
          <p:cNvSpPr>
            <a:spLocks noGrp="1"/>
          </p:cNvSpPr>
          <p:nvPr>
            <p:ph type="sldNum" sz="quarter" idx="5"/>
          </p:nvPr>
        </p:nvSpPr>
        <p:spPr/>
        <p:txBody>
          <a:bodyPr/>
          <a:lstStyle/>
          <a:p>
            <a:fld id="{442BBB96-44F4-804A-8B21-E4E1E0824442}" type="slidenum">
              <a:rPr lang="en-US" smtClean="0"/>
              <a:t>17</a:t>
            </a:fld>
            <a:endParaRPr lang="en-US" dirty="0"/>
          </a:p>
        </p:txBody>
      </p:sp>
    </p:spTree>
    <p:extLst>
      <p:ext uri="{BB962C8B-B14F-4D97-AF65-F5344CB8AC3E}">
        <p14:creationId xmlns:p14="http://schemas.microsoft.com/office/powerpoint/2010/main" val="804840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COA’s HMHB program focuses on the following key objectives:</a:t>
            </a:r>
          </a:p>
          <a:p>
            <a:pPr lvl="1"/>
            <a:r>
              <a:rPr lang="en-US" dirty="0"/>
              <a:t>Supporting members in identifying the right family planning option to fit their needs.</a:t>
            </a:r>
          </a:p>
          <a:p>
            <a:pPr lvl="2"/>
            <a:r>
              <a:rPr lang="en-US" dirty="0"/>
              <a:t>Through the HMHB program, COA supports members in working with their prenatal/primary care provider in identifying the right type of family planning support needed upon delivery. This is used to ensure appropriate birth spacing (supports healthy pregnancies and birth outcomes), as well as ensuring the member is ready for a subsequent child. COA seeks to follow the statewide Family Planning Initiative work, which has demonstrated the following outcomes (1)</a:t>
            </a:r>
          </a:p>
          <a:p>
            <a:pPr lvl="3"/>
            <a:r>
              <a:rPr lang="en-US" dirty="0"/>
              <a:t>Teen birth rate was nearly cut in half.</a:t>
            </a:r>
          </a:p>
          <a:p>
            <a:pPr lvl="3"/>
            <a:r>
              <a:rPr lang="en-US" dirty="0"/>
              <a:t>Teen abortion rate was nearly cut in half.</a:t>
            </a:r>
          </a:p>
          <a:p>
            <a:pPr lvl="3"/>
            <a:r>
              <a:rPr lang="en-US" dirty="0"/>
              <a:t>Births to women without a high school education fell 38 percent.</a:t>
            </a:r>
          </a:p>
          <a:p>
            <a:pPr lvl="3"/>
            <a:r>
              <a:rPr lang="en-US" dirty="0"/>
              <a:t>Second and higher order births to teens were cut by 57 percent.</a:t>
            </a:r>
          </a:p>
          <a:p>
            <a:pPr lvl="3"/>
            <a:r>
              <a:rPr lang="en-US" dirty="0"/>
              <a:t>Birth rate among young women ages 20-24 was cut by 20 percent.</a:t>
            </a:r>
          </a:p>
          <a:p>
            <a:pPr lvl="3"/>
            <a:r>
              <a:rPr lang="en-US" dirty="0"/>
              <a:t>Average age of first birth increased by 1.2 years among all women.</a:t>
            </a:r>
          </a:p>
          <a:p>
            <a:pPr lvl="3"/>
            <a:r>
              <a:rPr lang="en-US" dirty="0"/>
              <a:t>Rapid repeat births declined by 12 percent among all women.</a:t>
            </a:r>
          </a:p>
          <a:p>
            <a:pPr lvl="3"/>
            <a:r>
              <a:rPr lang="en-US" dirty="0"/>
              <a:t>Costs avoided: $66.1-$69.6 million</a:t>
            </a:r>
          </a:p>
          <a:p>
            <a:pPr lvl="1"/>
            <a:r>
              <a:rPr lang="en-US" dirty="0"/>
              <a:t>Decreasing the stigma about, and ensuring appropriate access to, resources for pregnancy-related depression.</a:t>
            </a:r>
          </a:p>
          <a:p>
            <a:endParaRPr lang="en-US" dirty="0"/>
          </a:p>
        </p:txBody>
      </p:sp>
      <p:sp>
        <p:nvSpPr>
          <p:cNvPr id="4" name="Slide Number Placeholder 3"/>
          <p:cNvSpPr>
            <a:spLocks noGrp="1"/>
          </p:cNvSpPr>
          <p:nvPr>
            <p:ph type="sldNum" sz="quarter" idx="5"/>
          </p:nvPr>
        </p:nvSpPr>
        <p:spPr/>
        <p:txBody>
          <a:bodyPr/>
          <a:lstStyle/>
          <a:p>
            <a:fld id="{442BBB96-44F4-804A-8B21-E4E1E0824442}" type="slidenum">
              <a:rPr lang="en-US" smtClean="0"/>
              <a:t>18</a:t>
            </a:fld>
            <a:endParaRPr lang="en-US" dirty="0"/>
          </a:p>
        </p:txBody>
      </p:sp>
    </p:spTree>
    <p:extLst>
      <p:ext uri="{BB962C8B-B14F-4D97-AF65-F5344CB8AC3E}">
        <p14:creationId xmlns:p14="http://schemas.microsoft.com/office/powerpoint/2010/main" val="3218312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lumMod val="75000"/>
                    <a:lumOff val="25000"/>
                  </a:schemeClr>
                </a:solidFill>
                <a:latin typeface="Helvetica" charset="0"/>
                <a:ea typeface="Helvetica" charset="0"/>
                <a:cs typeface="Helvetica" charset="0"/>
              </a:rPr>
              <a:t>Used to require Colorado Medical Society’s Primary Care-Specialty Care Compact. Now just require 4 criteria</a:t>
            </a:r>
            <a:r>
              <a:rPr lang="en-US" sz="1200" baseline="0" dirty="0">
                <a:solidFill>
                  <a:schemeClr val="tx1">
                    <a:lumMod val="75000"/>
                    <a:lumOff val="25000"/>
                  </a:schemeClr>
                </a:solidFill>
                <a:latin typeface="Helvetica" charset="0"/>
                <a:ea typeface="Helvetica" charset="0"/>
                <a:cs typeface="Helvetica" charset="0"/>
              </a:rPr>
              <a:t> for a care compact.</a:t>
            </a:r>
            <a:endParaRPr lang="en-US" dirty="0"/>
          </a:p>
        </p:txBody>
      </p:sp>
      <p:sp>
        <p:nvSpPr>
          <p:cNvPr id="4" name="Slide Number Placeholder 3"/>
          <p:cNvSpPr>
            <a:spLocks noGrp="1"/>
          </p:cNvSpPr>
          <p:nvPr>
            <p:ph type="sldNum" sz="quarter" idx="10"/>
          </p:nvPr>
        </p:nvSpPr>
        <p:spPr/>
        <p:txBody>
          <a:bodyPr/>
          <a:lstStyle/>
          <a:p>
            <a:fld id="{5F27CBC9-942C-40F0-A5D1-4671CCE0DDE0}" type="slidenum">
              <a:rPr lang="en-US" smtClean="0"/>
              <a:t>20</a:t>
            </a:fld>
            <a:endParaRPr lang="en-US"/>
          </a:p>
        </p:txBody>
      </p:sp>
    </p:spTree>
    <p:extLst>
      <p:ext uri="{BB962C8B-B14F-4D97-AF65-F5344CB8AC3E}">
        <p14:creationId xmlns:p14="http://schemas.microsoft.com/office/powerpoint/2010/main" val="290205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Unclear if the PCMP has to be that member’s attributed PCMP,</a:t>
            </a:r>
            <a:r>
              <a:rPr lang="en-US" baseline="0" dirty="0"/>
              <a:t> or if it can be ANY PCMP.  This was asked in the HCPF memo dated 4.23 however no response from HCPF yet.</a:t>
            </a:r>
            <a:endParaRPr lang="en-US" dirty="0"/>
          </a:p>
        </p:txBody>
      </p:sp>
      <p:sp>
        <p:nvSpPr>
          <p:cNvPr id="4" name="Slide Number Placeholder 3"/>
          <p:cNvSpPr>
            <a:spLocks noGrp="1"/>
          </p:cNvSpPr>
          <p:nvPr>
            <p:ph type="sldNum" sz="quarter" idx="10"/>
          </p:nvPr>
        </p:nvSpPr>
        <p:spPr/>
        <p:txBody>
          <a:bodyPr/>
          <a:lstStyle/>
          <a:p>
            <a:fld id="{5F27CBC9-942C-40F0-A5D1-4671CCE0DDE0}" type="slidenum">
              <a:rPr lang="en-US" smtClean="0"/>
              <a:t>22</a:t>
            </a:fld>
            <a:endParaRPr lang="en-US"/>
          </a:p>
        </p:txBody>
      </p:sp>
    </p:spTree>
    <p:extLst>
      <p:ext uri="{BB962C8B-B14F-4D97-AF65-F5344CB8AC3E}">
        <p14:creationId xmlns:p14="http://schemas.microsoft.com/office/powerpoint/2010/main" val="2107233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this month moving forward with the structure</a:t>
            </a:r>
            <a:r>
              <a:rPr lang="en-US" baseline="0"/>
              <a:t> to operationalize the KPIs into the system</a:t>
            </a:r>
            <a:br>
              <a:rPr lang="en-US" baseline="0"/>
            </a:br>
            <a:r>
              <a:rPr lang="en-US" baseline="0"/>
              <a:t>Model agreed upon in March by both GCs </a:t>
            </a:r>
            <a:endParaRPr lang="en-US"/>
          </a:p>
          <a:p>
            <a:r>
              <a:rPr lang="en-US"/>
              <a:t>GC HS Committee will staff</a:t>
            </a:r>
            <a:r>
              <a:rPr lang="en-US" baseline="0"/>
              <a:t> support the taskforces along with COA internal topic experts </a:t>
            </a:r>
          </a:p>
          <a:p>
            <a:r>
              <a:rPr lang="en-US" baseline="0"/>
              <a:t>Taskforce membership will begin to allow broader participation from partners/network </a:t>
            </a:r>
          </a:p>
          <a:p>
            <a:r>
              <a:rPr lang="en-US" baseline="0"/>
              <a:t>Purpose is to further operationalize into the system level interventions </a:t>
            </a:r>
            <a:endParaRPr lang="en-US"/>
          </a:p>
        </p:txBody>
      </p:sp>
      <p:sp>
        <p:nvSpPr>
          <p:cNvPr id="4" name="Slide Number Placeholder 3"/>
          <p:cNvSpPr>
            <a:spLocks noGrp="1"/>
          </p:cNvSpPr>
          <p:nvPr>
            <p:ph type="sldNum" sz="quarter" idx="10"/>
          </p:nvPr>
        </p:nvSpPr>
        <p:spPr/>
        <p:txBody>
          <a:bodyPr/>
          <a:lstStyle/>
          <a:p>
            <a:fld id="{8DA35860-7BC2-4A4F-8941-DC7315CB23AE}" type="slidenum">
              <a:rPr lang="en-US" smtClean="0"/>
              <a:t>26</a:t>
            </a:fld>
            <a:endParaRPr lang="en-US"/>
          </a:p>
        </p:txBody>
      </p:sp>
    </p:spTree>
    <p:extLst>
      <p:ext uri="{BB962C8B-B14F-4D97-AF65-F5344CB8AC3E}">
        <p14:creationId xmlns:p14="http://schemas.microsoft.com/office/powerpoint/2010/main" val="1642033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Reminder of who currentl</a:t>
            </a:r>
            <a:r>
              <a:rPr lang="en-US" baseline="0"/>
              <a:t>y sits on committee </a:t>
            </a:r>
            <a:endParaRPr lang="en-US"/>
          </a:p>
        </p:txBody>
      </p:sp>
      <p:sp>
        <p:nvSpPr>
          <p:cNvPr id="4" name="Slide Number Placeholder 3"/>
          <p:cNvSpPr>
            <a:spLocks noGrp="1"/>
          </p:cNvSpPr>
          <p:nvPr>
            <p:ph type="sldNum" sz="quarter" idx="10"/>
          </p:nvPr>
        </p:nvSpPr>
        <p:spPr/>
        <p:txBody>
          <a:bodyPr/>
          <a:lstStyle/>
          <a:p>
            <a:fld id="{842CA180-3E44-4476-BB6E-B2F7E4A09E59}" type="slidenum">
              <a:rPr lang="en-US" smtClean="0"/>
              <a:t>27</a:t>
            </a:fld>
            <a:endParaRPr lang="en-US"/>
          </a:p>
        </p:txBody>
      </p:sp>
    </p:spTree>
    <p:extLst>
      <p:ext uri="{BB962C8B-B14F-4D97-AF65-F5344CB8AC3E}">
        <p14:creationId xmlns:p14="http://schemas.microsoft.com/office/powerpoint/2010/main" val="13319395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7.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7.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7.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7.emf"/></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0A7EB76-8C9F-0F45-84BA-BC4EEFD8F3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00703" y="6149979"/>
            <a:ext cx="1364845" cy="586544"/>
          </a:xfrm>
          <a:prstGeom prst="rect">
            <a:avLst/>
          </a:prstGeom>
        </p:spPr>
      </p:pic>
      <p:sp>
        <p:nvSpPr>
          <p:cNvPr id="5" name="Footer Placeholder 4">
            <a:extLst>
              <a:ext uri="{FF2B5EF4-FFF2-40B4-BE49-F238E27FC236}">
                <a16:creationId xmlns:a16="http://schemas.microsoft.com/office/drawing/2014/main" id="{F653AE28-8B6F-114B-AA66-B43C6E7D40CA}"/>
              </a:ext>
            </a:extLst>
          </p:cNvPr>
          <p:cNvSpPr>
            <a:spLocks noGrp="1"/>
          </p:cNvSpPr>
          <p:nvPr>
            <p:ph type="ftr" sz="quarter" idx="3"/>
          </p:nvPr>
        </p:nvSpPr>
        <p:spPr>
          <a:xfrm>
            <a:off x="1140654" y="6246622"/>
            <a:ext cx="7539111" cy="365125"/>
          </a:xfrm>
          <a:prstGeom prst="rect">
            <a:avLst/>
          </a:prstGeom>
        </p:spPr>
        <p:txBody>
          <a:bodyPr vert="horz" lIns="91440" tIns="45720" rIns="91440" bIns="45720" rtlCol="0" anchor="ctr"/>
          <a:lstStyle>
            <a:lvl1pPr algn="l">
              <a:defRPr sz="1200" b="0" i="0">
                <a:solidFill>
                  <a:schemeClr val="bg1">
                    <a:lumMod val="65000"/>
                  </a:schemeClr>
                </a:solidFill>
                <a:latin typeface="Arial" panose="020B0604020202020204" pitchFamily="34" charset="0"/>
                <a:cs typeface="Arial" panose="020B0604020202020204" pitchFamily="34" charset="0"/>
              </a:defRPr>
            </a:lvl1pPr>
          </a:lstStyle>
          <a:p>
            <a:r>
              <a:rPr lang="en-US" dirty="0"/>
              <a:t>HCPF Leadership Meeting</a:t>
            </a:r>
          </a:p>
        </p:txBody>
      </p:sp>
      <p:sp>
        <p:nvSpPr>
          <p:cNvPr id="6" name="Slide Number Placeholder 5">
            <a:extLst>
              <a:ext uri="{FF2B5EF4-FFF2-40B4-BE49-F238E27FC236}">
                <a16:creationId xmlns:a16="http://schemas.microsoft.com/office/drawing/2014/main" id="{5B6E5B31-46CA-344A-A559-724C40679A8C}"/>
              </a:ext>
            </a:extLst>
          </p:cNvPr>
          <p:cNvSpPr>
            <a:spLocks noGrp="1"/>
          </p:cNvSpPr>
          <p:nvPr>
            <p:ph type="sldNum" sz="quarter" idx="4"/>
          </p:nvPr>
        </p:nvSpPr>
        <p:spPr>
          <a:xfrm>
            <a:off x="268459" y="6246622"/>
            <a:ext cx="519332" cy="365125"/>
          </a:xfrm>
          <a:prstGeom prst="rect">
            <a:avLst/>
          </a:prstGeom>
        </p:spPr>
        <p:txBody>
          <a:bodyPr vert="horz" lIns="91440" tIns="45720" rIns="91440" bIns="45720" rtlCol="0" anchor="ctr"/>
          <a:lstStyle>
            <a:lvl1pPr algn="l">
              <a:defRPr sz="1200" b="0" i="0">
                <a:solidFill>
                  <a:schemeClr val="bg1">
                    <a:lumMod val="65000"/>
                  </a:schemeClr>
                </a:solidFill>
                <a:latin typeface="Arial" panose="020B0604020202020204" pitchFamily="34" charset="0"/>
                <a:cs typeface="Arial" panose="020B0604020202020204" pitchFamily="34" charset="0"/>
              </a:defRPr>
            </a:lvl1pPr>
          </a:lstStyle>
          <a:p>
            <a:fld id="{E05C7505-FFE6-0943-BB9C-73C5E035EC26}" type="slidenum">
              <a:rPr lang="en-US" smtClean="0"/>
              <a:pPr/>
              <a:t>‹#›</a:t>
            </a:fld>
            <a:endParaRPr lang="en-US" dirty="0"/>
          </a:p>
        </p:txBody>
      </p:sp>
    </p:spTree>
    <p:extLst>
      <p:ext uri="{BB962C8B-B14F-4D97-AF65-F5344CB8AC3E}">
        <p14:creationId xmlns:p14="http://schemas.microsoft.com/office/powerpoint/2010/main" val="1477845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D65C1-280F-484E-8784-E1E4EBDE33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FE6799-7017-4D4C-B719-2A21C828062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389C87-CD17-5649-ACA0-DCB42FDA47E0}"/>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9408CB47-899B-D540-B6B4-83BBAB9ECF0E}"/>
              </a:ext>
            </a:extLst>
          </p:cNvPr>
          <p:cNvSpPr>
            <a:spLocks noGrp="1"/>
          </p:cNvSpPr>
          <p:nvPr>
            <p:ph type="ftr" sz="quarter" idx="11"/>
          </p:nvPr>
        </p:nvSpPr>
        <p:spPr>
          <a:xfrm>
            <a:off x="4038600" y="6356350"/>
            <a:ext cx="4114800" cy="365125"/>
          </a:xfrm>
          <a:prstGeom prst="rect">
            <a:avLst/>
          </a:prstGeom>
        </p:spPr>
        <p:txBody>
          <a:bodyPr/>
          <a:lstStyle/>
          <a:p>
            <a:r>
              <a:rPr lang="en-US" dirty="0"/>
              <a:t>HCPF Leadership Meeting</a:t>
            </a:r>
          </a:p>
        </p:txBody>
      </p:sp>
      <p:sp>
        <p:nvSpPr>
          <p:cNvPr id="6" name="Slide Number Placeholder 5">
            <a:extLst>
              <a:ext uri="{FF2B5EF4-FFF2-40B4-BE49-F238E27FC236}">
                <a16:creationId xmlns:a16="http://schemas.microsoft.com/office/drawing/2014/main" id="{F99A0A2A-47EF-7C4D-BB0C-416989D7D4AC}"/>
              </a:ext>
            </a:extLst>
          </p:cNvPr>
          <p:cNvSpPr>
            <a:spLocks noGrp="1"/>
          </p:cNvSpPr>
          <p:nvPr>
            <p:ph type="sldNum" sz="quarter" idx="12"/>
          </p:nvPr>
        </p:nvSpPr>
        <p:spPr>
          <a:xfrm>
            <a:off x="8610600" y="6356350"/>
            <a:ext cx="2743200" cy="365125"/>
          </a:xfrm>
          <a:prstGeom prst="rect">
            <a:avLst/>
          </a:prstGeom>
        </p:spPr>
        <p:txBody>
          <a:bodyPr/>
          <a:lstStyle/>
          <a:p>
            <a:fld id="{2DFC4DD0-E305-7E47-A646-DA360DADC3CB}" type="slidenum">
              <a:rPr lang="en-US" smtClean="0"/>
              <a:t>‹#›</a:t>
            </a:fld>
            <a:endParaRPr lang="en-US" dirty="0"/>
          </a:p>
        </p:txBody>
      </p:sp>
    </p:spTree>
    <p:extLst>
      <p:ext uri="{BB962C8B-B14F-4D97-AF65-F5344CB8AC3E}">
        <p14:creationId xmlns:p14="http://schemas.microsoft.com/office/powerpoint/2010/main" val="36611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8C762F-CA16-DD45-9DFA-494CA137A23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191633-5B70-B447-8C31-F8210C59AF7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502C6C-8388-AD4D-B0E4-AFDC04DF044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1F2EDC8B-6901-F84D-A459-55C05F1CDA20}"/>
              </a:ext>
            </a:extLst>
          </p:cNvPr>
          <p:cNvSpPr>
            <a:spLocks noGrp="1"/>
          </p:cNvSpPr>
          <p:nvPr>
            <p:ph type="ftr" sz="quarter" idx="11"/>
          </p:nvPr>
        </p:nvSpPr>
        <p:spPr>
          <a:xfrm>
            <a:off x="4038600" y="6356350"/>
            <a:ext cx="4114800" cy="365125"/>
          </a:xfrm>
          <a:prstGeom prst="rect">
            <a:avLst/>
          </a:prstGeom>
        </p:spPr>
        <p:txBody>
          <a:bodyPr/>
          <a:lstStyle/>
          <a:p>
            <a:r>
              <a:rPr lang="en-US" dirty="0"/>
              <a:t>HCPF Leadership Meeting</a:t>
            </a:r>
          </a:p>
        </p:txBody>
      </p:sp>
      <p:sp>
        <p:nvSpPr>
          <p:cNvPr id="6" name="Slide Number Placeholder 5">
            <a:extLst>
              <a:ext uri="{FF2B5EF4-FFF2-40B4-BE49-F238E27FC236}">
                <a16:creationId xmlns:a16="http://schemas.microsoft.com/office/drawing/2014/main" id="{B903B2B2-8236-1249-8530-5518279FD52F}"/>
              </a:ext>
            </a:extLst>
          </p:cNvPr>
          <p:cNvSpPr>
            <a:spLocks noGrp="1"/>
          </p:cNvSpPr>
          <p:nvPr>
            <p:ph type="sldNum" sz="quarter" idx="12"/>
          </p:nvPr>
        </p:nvSpPr>
        <p:spPr>
          <a:xfrm>
            <a:off x="8610600" y="6356350"/>
            <a:ext cx="2743200" cy="365125"/>
          </a:xfrm>
          <a:prstGeom prst="rect">
            <a:avLst/>
          </a:prstGeom>
        </p:spPr>
        <p:txBody>
          <a:bodyPr/>
          <a:lstStyle/>
          <a:p>
            <a:fld id="{2DFC4DD0-E305-7E47-A646-DA360DADC3CB}" type="slidenum">
              <a:rPr lang="en-US" smtClean="0"/>
              <a:t>‹#›</a:t>
            </a:fld>
            <a:endParaRPr lang="en-US" dirty="0"/>
          </a:p>
        </p:txBody>
      </p:sp>
    </p:spTree>
    <p:extLst>
      <p:ext uri="{BB962C8B-B14F-4D97-AF65-F5344CB8AC3E}">
        <p14:creationId xmlns:p14="http://schemas.microsoft.com/office/powerpoint/2010/main" val="4088629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Slide - bullets">
    <p:spTree>
      <p:nvGrpSpPr>
        <p:cNvPr id="1" name=""/>
        <p:cNvGrpSpPr/>
        <p:nvPr/>
      </p:nvGrpSpPr>
      <p:grpSpPr>
        <a:xfrm>
          <a:off x="0" y="0"/>
          <a:ext cx="0" cy="0"/>
          <a:chOff x="0" y="0"/>
          <a:chExt cx="0" cy="0"/>
        </a:xfrm>
      </p:grpSpPr>
      <p:sp>
        <p:nvSpPr>
          <p:cNvPr id="7" name="Rectangle 6"/>
          <p:cNvSpPr/>
          <p:nvPr userDrawn="1"/>
        </p:nvSpPr>
        <p:spPr>
          <a:xfrm>
            <a:off x="1" y="428267"/>
            <a:ext cx="2662177" cy="555583"/>
          </a:xfrm>
          <a:prstGeom prst="rect">
            <a:avLst/>
          </a:prstGeom>
          <a:solidFill>
            <a:srgbClr val="006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2662178" y="428267"/>
            <a:ext cx="9529823"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4"/>
          <p:cNvSpPr>
            <a:spLocks noGrp="1"/>
          </p:cNvSpPr>
          <p:nvPr>
            <p:ph type="body" sz="quarter" idx="10" hasCustomPrompt="1"/>
          </p:nvPr>
        </p:nvSpPr>
        <p:spPr>
          <a:xfrm>
            <a:off x="2902424" y="460836"/>
            <a:ext cx="8765320" cy="584200"/>
          </a:xfrm>
          <a:prstGeom prst="rect">
            <a:avLst/>
          </a:prstGeom>
        </p:spPr>
        <p:txBody>
          <a:bodyPr/>
          <a:lstStyle>
            <a:lvl1pPr marL="0" indent="0">
              <a:buFontTx/>
              <a:buNone/>
              <a:defRPr sz="3000" b="0" i="0">
                <a:solidFill>
                  <a:schemeClr val="bg1"/>
                </a:solidFill>
                <a:latin typeface="Helvetica" charset="0"/>
                <a:ea typeface="Helvetica" charset="0"/>
                <a:cs typeface="Helvetica" charset="0"/>
              </a:defRPr>
            </a:lvl1pPr>
          </a:lstStyle>
          <a:p>
            <a:pPr lvl="0"/>
            <a:r>
              <a:rPr lang="en-US" dirty="0"/>
              <a:t>SECTION TITLE</a:t>
            </a:r>
          </a:p>
        </p:txBody>
      </p:sp>
      <p:sp>
        <p:nvSpPr>
          <p:cNvPr id="13" name="Text Placeholder 5"/>
          <p:cNvSpPr>
            <a:spLocks noGrp="1"/>
          </p:cNvSpPr>
          <p:nvPr>
            <p:ph type="body" sz="quarter" idx="12" hasCustomPrompt="1"/>
          </p:nvPr>
        </p:nvSpPr>
        <p:spPr>
          <a:xfrm>
            <a:off x="2902425" y="1727003"/>
            <a:ext cx="5915025" cy="3265623"/>
          </a:xfrm>
          <a:prstGeom prst="rect">
            <a:avLst/>
          </a:prstGeom>
        </p:spPr>
        <p:txBody>
          <a:bodyPr/>
          <a:lstStyle>
            <a:lvl1pPr>
              <a:defRPr sz="2200" b="0" i="0">
                <a:solidFill>
                  <a:schemeClr val="tx1">
                    <a:lumMod val="65000"/>
                    <a:lumOff val="35000"/>
                  </a:schemeClr>
                </a:solidFill>
                <a:latin typeface="Helvetica" charset="0"/>
                <a:ea typeface="Helvetica" charset="0"/>
                <a:cs typeface="Helvetica" charset="0"/>
              </a:defRPr>
            </a:lvl1pPr>
            <a:lvl2pPr>
              <a:defRPr sz="1800" b="0" i="0">
                <a:solidFill>
                  <a:schemeClr val="tx1">
                    <a:lumMod val="65000"/>
                    <a:lumOff val="35000"/>
                  </a:schemeClr>
                </a:solidFill>
                <a:latin typeface="Helvetica" charset="0"/>
                <a:ea typeface="Helvetica" charset="0"/>
                <a:cs typeface="Helvetica" charset="0"/>
              </a:defRPr>
            </a:lvl2pPr>
            <a:lvl3pPr>
              <a:defRPr sz="1800" b="0" i="0">
                <a:solidFill>
                  <a:schemeClr val="tx1">
                    <a:lumMod val="65000"/>
                    <a:lumOff val="35000"/>
                  </a:schemeClr>
                </a:solidFill>
                <a:latin typeface="Helvetica" charset="0"/>
                <a:ea typeface="Helvetica" charset="0"/>
                <a:cs typeface="Helvetica" charset="0"/>
              </a:defRPr>
            </a:lvl3pPr>
            <a:lvl4pPr>
              <a:defRPr sz="1800" b="0" i="0">
                <a:solidFill>
                  <a:schemeClr val="tx1">
                    <a:lumMod val="65000"/>
                    <a:lumOff val="35000"/>
                  </a:schemeClr>
                </a:solidFill>
                <a:latin typeface="Helvetica" charset="0"/>
                <a:ea typeface="Helvetica" charset="0"/>
                <a:cs typeface="Helvetica" charset="0"/>
              </a:defRPr>
            </a:lvl4pPr>
            <a:lvl5pPr>
              <a:defRPr sz="1800" b="0" i="0">
                <a:solidFill>
                  <a:schemeClr val="tx1">
                    <a:lumMod val="65000"/>
                    <a:lumOff val="35000"/>
                  </a:schemeClr>
                </a:solidFill>
                <a:latin typeface="Helvetica" charset="0"/>
                <a:ea typeface="Helvetica" charset="0"/>
                <a:cs typeface="Helvetica" charset="0"/>
              </a:defRPr>
            </a:lvl5pPr>
          </a:lstStyle>
          <a:p>
            <a:pPr lvl="0"/>
            <a:r>
              <a:rPr lang="en-US" dirty="0"/>
              <a:t>Bullet list</a:t>
            </a:r>
          </a:p>
          <a:p>
            <a:pPr lvl="0"/>
            <a:r>
              <a:rPr lang="en-US" dirty="0"/>
              <a:t>A</a:t>
            </a:r>
          </a:p>
          <a:p>
            <a:pPr lvl="0"/>
            <a:r>
              <a:rPr lang="en-US" dirty="0"/>
              <a:t>B</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241115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BF14545-9ACF-6544-8660-67863602D66F}"/>
              </a:ext>
            </a:extLst>
          </p:cNvPr>
          <p:cNvSpPr/>
          <p:nvPr userDrawn="1"/>
        </p:nvSpPr>
        <p:spPr>
          <a:xfrm>
            <a:off x="2419352" y="428266"/>
            <a:ext cx="9772649"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4">
            <a:extLst>
              <a:ext uri="{FF2B5EF4-FFF2-40B4-BE49-F238E27FC236}">
                <a16:creationId xmlns:a16="http://schemas.microsoft.com/office/drawing/2014/main" id="{ED851570-BA1F-844B-BA5D-1772F936BB26}"/>
              </a:ext>
            </a:extLst>
          </p:cNvPr>
          <p:cNvSpPr>
            <a:spLocks noGrp="1"/>
          </p:cNvSpPr>
          <p:nvPr>
            <p:ph type="body" sz="quarter" idx="10" hasCustomPrompt="1"/>
          </p:nvPr>
        </p:nvSpPr>
        <p:spPr>
          <a:xfrm>
            <a:off x="2609813" y="469096"/>
            <a:ext cx="9275233" cy="584200"/>
          </a:xfrm>
          <a:prstGeom prst="rect">
            <a:avLst/>
          </a:prstGeom>
        </p:spPr>
        <p:txBody>
          <a:bodyPr/>
          <a:lstStyle>
            <a:lvl1pPr marL="0" indent="0">
              <a:buFontTx/>
              <a:buNone/>
              <a:defRPr sz="2800" b="0" i="0">
                <a:solidFill>
                  <a:schemeClr val="bg1"/>
                </a:solidFill>
                <a:latin typeface="Helvetica" charset="0"/>
                <a:ea typeface="Helvetica" charset="0"/>
                <a:cs typeface="Helvetica" charset="0"/>
              </a:defRPr>
            </a:lvl1pPr>
          </a:lstStyle>
          <a:p>
            <a:pPr lvl="0"/>
            <a:r>
              <a:rPr lang="en-US" dirty="0"/>
              <a:t>SECTION TITLE</a:t>
            </a:r>
          </a:p>
        </p:txBody>
      </p:sp>
      <p:sp>
        <p:nvSpPr>
          <p:cNvPr id="11" name="Text Placeholder 5">
            <a:extLst>
              <a:ext uri="{FF2B5EF4-FFF2-40B4-BE49-F238E27FC236}">
                <a16:creationId xmlns:a16="http://schemas.microsoft.com/office/drawing/2014/main" id="{DF770960-DD9C-1949-83DC-DA0171320E7A}"/>
              </a:ext>
            </a:extLst>
          </p:cNvPr>
          <p:cNvSpPr>
            <a:spLocks noGrp="1"/>
          </p:cNvSpPr>
          <p:nvPr>
            <p:ph type="body" sz="quarter" idx="12" hasCustomPrompt="1"/>
          </p:nvPr>
        </p:nvSpPr>
        <p:spPr>
          <a:xfrm>
            <a:off x="2609813" y="1763578"/>
            <a:ext cx="7886700" cy="3265623"/>
          </a:xfrm>
          <a:prstGeom prst="rect">
            <a:avLst/>
          </a:prstGeom>
        </p:spPr>
        <p:txBody>
          <a:bodyPr/>
          <a:lstStyle>
            <a:lvl1pPr>
              <a:defRPr sz="2000" b="0" i="0">
                <a:solidFill>
                  <a:schemeClr val="tx1">
                    <a:lumMod val="65000"/>
                    <a:lumOff val="35000"/>
                  </a:schemeClr>
                </a:solidFill>
                <a:latin typeface="Helvetica" charset="0"/>
                <a:ea typeface="Helvetica" charset="0"/>
                <a:cs typeface="Helvetica" charset="0"/>
              </a:defRPr>
            </a:lvl1pPr>
            <a:lvl2pPr>
              <a:defRPr sz="1800" b="0" i="0">
                <a:solidFill>
                  <a:schemeClr val="tx1">
                    <a:lumMod val="65000"/>
                    <a:lumOff val="35000"/>
                  </a:schemeClr>
                </a:solidFill>
                <a:latin typeface="Helvetica" charset="0"/>
                <a:ea typeface="Helvetica" charset="0"/>
                <a:cs typeface="Helvetica" charset="0"/>
              </a:defRPr>
            </a:lvl2pPr>
            <a:lvl3pPr>
              <a:defRPr sz="1800" b="0" i="0">
                <a:solidFill>
                  <a:schemeClr val="tx1">
                    <a:lumMod val="65000"/>
                    <a:lumOff val="35000"/>
                  </a:schemeClr>
                </a:solidFill>
                <a:latin typeface="Helvetica" charset="0"/>
                <a:ea typeface="Helvetica" charset="0"/>
                <a:cs typeface="Helvetica" charset="0"/>
              </a:defRPr>
            </a:lvl3pPr>
            <a:lvl4pPr>
              <a:defRPr sz="1800" b="0" i="0">
                <a:solidFill>
                  <a:schemeClr val="tx1">
                    <a:lumMod val="65000"/>
                    <a:lumOff val="35000"/>
                  </a:schemeClr>
                </a:solidFill>
                <a:latin typeface="Helvetica" charset="0"/>
                <a:ea typeface="Helvetica" charset="0"/>
                <a:cs typeface="Helvetica" charset="0"/>
              </a:defRPr>
            </a:lvl4pPr>
            <a:lvl5pPr>
              <a:defRPr sz="1800" b="0" i="0">
                <a:solidFill>
                  <a:schemeClr val="tx1">
                    <a:lumMod val="65000"/>
                    <a:lumOff val="35000"/>
                  </a:schemeClr>
                </a:solidFill>
                <a:latin typeface="Helvetica" charset="0"/>
                <a:ea typeface="Helvetica" charset="0"/>
                <a:cs typeface="Helvetica" charset="0"/>
              </a:defRPr>
            </a:lvl5pPr>
          </a:lstStyle>
          <a:p>
            <a:pPr lvl="0"/>
            <a:r>
              <a:rPr lang="en-US" dirty="0"/>
              <a:t>Bullet list</a:t>
            </a:r>
          </a:p>
          <a:p>
            <a:pPr lvl="0"/>
            <a:r>
              <a:rPr lang="en-US" dirty="0"/>
              <a:t>A</a:t>
            </a:r>
          </a:p>
          <a:p>
            <a:pPr lvl="0"/>
            <a:r>
              <a:rPr lang="en-US" dirty="0"/>
              <a:t>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D3D400A4-1D19-4446-AF65-937B966327A0}"/>
              </a:ext>
            </a:extLst>
          </p:cNvPr>
          <p:cNvSpPr/>
          <p:nvPr userDrawn="1"/>
        </p:nvSpPr>
        <p:spPr>
          <a:xfrm>
            <a:off x="1" y="428266"/>
            <a:ext cx="2419351" cy="555583"/>
          </a:xfrm>
          <a:prstGeom prst="rect">
            <a:avLst/>
          </a:prstGeom>
          <a:solidFill>
            <a:srgbClr val="006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77119797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150814"/>
            <a:ext cx="10287000" cy="754063"/>
          </a:xfrm>
          <a:prstGeom prst="rect">
            <a:avLst/>
          </a:prstGeom>
        </p:spPr>
        <p:txBody>
          <a:bodyPr>
            <a:normAutofit/>
          </a:bodyPr>
          <a:lstStyle>
            <a:lvl1pPr algn="l">
              <a:defRPr sz="3600">
                <a:solidFill>
                  <a:srgbClr val="0B5C91"/>
                </a:solidFill>
                <a:latin typeface="+mn-lt"/>
              </a:defRPr>
            </a:lvl1pPr>
          </a:lstStyle>
          <a:p>
            <a:r>
              <a:rPr lang="en-US"/>
              <a:t>Click to edit Master title style</a:t>
            </a:r>
          </a:p>
        </p:txBody>
      </p:sp>
      <p:sp>
        <p:nvSpPr>
          <p:cNvPr id="3" name="Content Placeholder 2"/>
          <p:cNvSpPr>
            <a:spLocks noGrp="1"/>
          </p:cNvSpPr>
          <p:nvPr>
            <p:ph idx="1"/>
          </p:nvPr>
        </p:nvSpPr>
        <p:spPr>
          <a:xfrm>
            <a:off x="1292437" y="1107284"/>
            <a:ext cx="10533331" cy="5202036"/>
          </a:xfrm>
          <a:prstGeom prst="rect">
            <a:avLst/>
          </a:prstGeom>
        </p:spPr>
        <p:txBody>
          <a:bodyPr>
            <a:normAutofit/>
          </a:bodyPr>
          <a:lstStyle>
            <a:lvl1pPr marL="231775" indent="-231775">
              <a:spcBef>
                <a:spcPts val="1000"/>
              </a:spcBef>
              <a:spcAft>
                <a:spcPts val="600"/>
              </a:spcAft>
              <a:defRPr sz="2400" b="1">
                <a:solidFill>
                  <a:schemeClr val="tx1">
                    <a:lumMod val="65000"/>
                    <a:lumOff val="35000"/>
                  </a:schemeClr>
                </a:solidFill>
                <a:latin typeface="+mn-lt"/>
              </a:defRPr>
            </a:lvl1pPr>
            <a:lvl2pPr marL="573088" indent="-341313">
              <a:spcBef>
                <a:spcPts val="900"/>
              </a:spcBef>
              <a:spcAft>
                <a:spcPts val="300"/>
              </a:spcAft>
              <a:defRPr sz="2000">
                <a:solidFill>
                  <a:srgbClr val="6AA836"/>
                </a:solidFill>
                <a:latin typeface="+mn-lt"/>
              </a:defRPr>
            </a:lvl2pPr>
            <a:lvl3pPr marL="914400" indent="-341313">
              <a:spcBef>
                <a:spcPts val="600"/>
              </a:spcBef>
              <a:defRPr sz="1800">
                <a:solidFill>
                  <a:schemeClr val="tx1">
                    <a:lumMod val="65000"/>
                    <a:lumOff val="35000"/>
                  </a:schemeClr>
                </a:solidFill>
                <a:latin typeface="+mn-lt"/>
              </a:defRPr>
            </a:lvl3pPr>
            <a:lvl4pPr>
              <a:defRPr sz="1600">
                <a:solidFill>
                  <a:schemeClr val="tx1">
                    <a:lumMod val="65000"/>
                    <a:lumOff val="35000"/>
                  </a:schemeClr>
                </a:solidFill>
                <a:latin typeface="+mn-lt"/>
              </a:defRPr>
            </a:lvl4pPr>
            <a:lvl5pPr>
              <a:defRPr sz="1600">
                <a:solidFill>
                  <a:schemeClr val="tx1">
                    <a:lumMod val="65000"/>
                    <a:lumOff val="3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Gray_Gradie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855598" y="2851148"/>
            <a:ext cx="6866897" cy="1155700"/>
          </a:xfrm>
          <a:prstGeom prst="rect">
            <a:avLst/>
          </a:prstGeom>
          <a:ln>
            <a:noFill/>
          </a:ln>
          <a:effectLst/>
        </p:spPr>
      </p:pic>
      <p:sp>
        <p:nvSpPr>
          <p:cNvPr id="11" name="Round Same Side Corner Rectangle 10"/>
          <p:cNvSpPr/>
          <p:nvPr/>
        </p:nvSpPr>
        <p:spPr>
          <a:xfrm rot="10800000">
            <a:off x="-249021" y="-18596"/>
            <a:ext cx="1263452" cy="1047295"/>
          </a:xfrm>
          <a:prstGeom prst="round2SameRect">
            <a:avLst>
              <a:gd name="adj1" fmla="val 20471"/>
              <a:gd name="adj2" fmla="val 0"/>
            </a:avLst>
          </a:prstGeom>
          <a:solidFill>
            <a:srgbClr val="0B5C9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ound Same Side Corner Rectangle 14"/>
          <p:cNvSpPr/>
          <p:nvPr/>
        </p:nvSpPr>
        <p:spPr>
          <a:xfrm rot="5400000">
            <a:off x="207189" y="669928"/>
            <a:ext cx="395289" cy="1270000"/>
          </a:xfrm>
          <a:prstGeom prst="round2SameRect">
            <a:avLst>
              <a:gd name="adj1" fmla="val 40054"/>
              <a:gd name="adj2" fmla="val 0"/>
            </a:avLst>
          </a:prstGeom>
          <a:solidFill>
            <a:srgbClr val="7CC24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a:xfrm>
            <a:off x="14597" y="6396913"/>
            <a:ext cx="1094763" cy="365125"/>
          </a:xfrm>
          <a:prstGeom prst="rect">
            <a:avLst/>
          </a:prstGeom>
        </p:spPr>
        <p:txBody>
          <a:bodyPr/>
          <a:lstStyle>
            <a:lvl1pPr algn="ctr">
              <a:defRPr sz="1200" b="1">
                <a:solidFill>
                  <a:schemeClr val="tx1">
                    <a:lumMod val="50000"/>
                    <a:lumOff val="50000"/>
                  </a:schemeClr>
                </a:solidFill>
                <a:latin typeface="Myriad Pro" pitchFamily="34" charset="0"/>
              </a:defRPr>
            </a:lvl1pPr>
          </a:lstStyle>
          <a:p>
            <a:fld id="{95332C28-CFC6-4A95-B613-BC27F5B74E1C}" type="slidenum">
              <a:rPr lang="en-US" smtClean="0"/>
              <a:pPr/>
              <a:t>‹#›</a:t>
            </a:fld>
            <a:endParaRPr lang="en-US"/>
          </a:p>
        </p:txBody>
      </p:sp>
    </p:spTree>
    <p:extLst>
      <p:ext uri="{BB962C8B-B14F-4D97-AF65-F5344CB8AC3E}">
        <p14:creationId xmlns:p14="http://schemas.microsoft.com/office/powerpoint/2010/main" val="290387215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Slide with image 1">
    <p:spTree>
      <p:nvGrpSpPr>
        <p:cNvPr id="1" name=""/>
        <p:cNvGrpSpPr/>
        <p:nvPr/>
      </p:nvGrpSpPr>
      <p:grpSpPr>
        <a:xfrm>
          <a:off x="0" y="0"/>
          <a:ext cx="0" cy="0"/>
          <a:chOff x="0" y="0"/>
          <a:chExt cx="0" cy="0"/>
        </a:xfrm>
      </p:grpSpPr>
      <p:sp>
        <p:nvSpPr>
          <p:cNvPr id="13" name="TextBox 12"/>
          <p:cNvSpPr txBox="1"/>
          <p:nvPr userDrawn="1"/>
        </p:nvSpPr>
        <p:spPr>
          <a:xfrm>
            <a:off x="8149116" y="2015927"/>
            <a:ext cx="2286000" cy="400110"/>
          </a:xfrm>
          <a:prstGeom prst="rect">
            <a:avLst/>
          </a:prstGeom>
          <a:noFill/>
        </p:spPr>
        <p:txBody>
          <a:bodyPr wrap="square" rtlCol="0">
            <a:spAutoFit/>
          </a:bodyPr>
          <a:lstStyle/>
          <a:p>
            <a:pPr algn="ctr"/>
            <a:r>
              <a:rPr lang="en-US" sz="2000" dirty="0">
                <a:solidFill>
                  <a:schemeClr val="bg1"/>
                </a:solidFill>
                <a:latin typeface="Helvetica" charset="0"/>
                <a:ea typeface="Helvetica" charset="0"/>
                <a:cs typeface="Helvetica" charset="0"/>
              </a:rPr>
              <a:t>Why COA?</a:t>
            </a:r>
          </a:p>
        </p:txBody>
      </p:sp>
      <p:sp>
        <p:nvSpPr>
          <p:cNvPr id="18" name="Rectangle 17"/>
          <p:cNvSpPr/>
          <p:nvPr userDrawn="1"/>
        </p:nvSpPr>
        <p:spPr>
          <a:xfrm>
            <a:off x="2662177" y="428265"/>
            <a:ext cx="9529823"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2662177" cy="6858000"/>
          </a:xfrm>
          <a:prstGeom prst="rect">
            <a:avLst/>
          </a:prstGeom>
        </p:spPr>
      </p:pic>
      <p:sp>
        <p:nvSpPr>
          <p:cNvPr id="21" name="Rectangle 20"/>
          <p:cNvSpPr/>
          <p:nvPr userDrawn="1"/>
        </p:nvSpPr>
        <p:spPr>
          <a:xfrm>
            <a:off x="0" y="428265"/>
            <a:ext cx="2662177" cy="555583"/>
          </a:xfrm>
          <a:prstGeom prst="rect">
            <a:avLst/>
          </a:prstGeom>
          <a:solidFill>
            <a:srgbClr val="006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p:cNvSpPr>
            <a:spLocks noGrp="1"/>
          </p:cNvSpPr>
          <p:nvPr>
            <p:ph type="body" sz="quarter" idx="12" hasCustomPrompt="1"/>
          </p:nvPr>
        </p:nvSpPr>
        <p:spPr>
          <a:xfrm>
            <a:off x="3122079" y="1796188"/>
            <a:ext cx="5915025" cy="3265623"/>
          </a:xfrm>
          <a:prstGeom prst="rect">
            <a:avLst/>
          </a:prstGeom>
        </p:spPr>
        <p:txBody>
          <a:bodyPr/>
          <a:lstStyle>
            <a:lvl1pPr>
              <a:defRPr sz="2400" b="0" i="0">
                <a:solidFill>
                  <a:schemeClr val="tx1">
                    <a:lumMod val="65000"/>
                    <a:lumOff val="35000"/>
                  </a:schemeClr>
                </a:solidFill>
                <a:latin typeface="Helvetica" charset="0"/>
                <a:ea typeface="Helvetica" charset="0"/>
                <a:cs typeface="Helvetica" charset="0"/>
              </a:defRPr>
            </a:lvl1pPr>
            <a:lvl2pPr>
              <a:defRPr sz="1800" b="0" i="0">
                <a:solidFill>
                  <a:schemeClr val="tx1">
                    <a:lumMod val="65000"/>
                    <a:lumOff val="35000"/>
                  </a:schemeClr>
                </a:solidFill>
                <a:latin typeface="Helvetica" charset="0"/>
                <a:ea typeface="Helvetica" charset="0"/>
                <a:cs typeface="Helvetica" charset="0"/>
              </a:defRPr>
            </a:lvl2pPr>
            <a:lvl3pPr>
              <a:defRPr sz="1800" b="0" i="0">
                <a:solidFill>
                  <a:schemeClr val="tx1">
                    <a:lumMod val="65000"/>
                    <a:lumOff val="35000"/>
                  </a:schemeClr>
                </a:solidFill>
                <a:latin typeface="Helvetica" charset="0"/>
                <a:ea typeface="Helvetica" charset="0"/>
                <a:cs typeface="Helvetica" charset="0"/>
              </a:defRPr>
            </a:lvl3pPr>
            <a:lvl4pPr>
              <a:defRPr sz="1800" b="0" i="0">
                <a:solidFill>
                  <a:schemeClr val="tx1">
                    <a:lumMod val="65000"/>
                    <a:lumOff val="35000"/>
                  </a:schemeClr>
                </a:solidFill>
                <a:latin typeface="Helvetica" charset="0"/>
                <a:ea typeface="Helvetica" charset="0"/>
                <a:cs typeface="Helvetica" charset="0"/>
              </a:defRPr>
            </a:lvl4pPr>
            <a:lvl5pPr>
              <a:defRPr sz="1800" b="0" i="0">
                <a:solidFill>
                  <a:schemeClr val="tx1">
                    <a:lumMod val="65000"/>
                    <a:lumOff val="35000"/>
                  </a:schemeClr>
                </a:solidFill>
                <a:latin typeface="Helvetica" charset="0"/>
                <a:ea typeface="Helvetica" charset="0"/>
                <a:cs typeface="Helvetica" charset="0"/>
              </a:defRPr>
            </a:lvl5pPr>
          </a:lstStyle>
          <a:p>
            <a:pPr lvl="0"/>
            <a:r>
              <a:rPr lang="en-US" dirty="0"/>
              <a:t>Bullet list</a:t>
            </a:r>
          </a:p>
          <a:p>
            <a:pPr lvl="0"/>
            <a:r>
              <a:rPr lang="en-US" dirty="0"/>
              <a:t>A</a:t>
            </a:r>
          </a:p>
          <a:p>
            <a:pPr lvl="0"/>
            <a:r>
              <a:rPr lang="en-US" dirty="0"/>
              <a:t>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0" hasCustomPrompt="1"/>
          </p:nvPr>
        </p:nvSpPr>
        <p:spPr>
          <a:xfrm>
            <a:off x="2902424" y="460836"/>
            <a:ext cx="8765320" cy="584200"/>
          </a:xfrm>
          <a:prstGeom prst="rect">
            <a:avLst/>
          </a:prstGeom>
        </p:spPr>
        <p:txBody>
          <a:bodyPr/>
          <a:lstStyle>
            <a:lvl1pPr marL="0" indent="0">
              <a:buFontTx/>
              <a:buNone/>
              <a:defRPr sz="3000" b="0" i="0">
                <a:solidFill>
                  <a:schemeClr val="bg1"/>
                </a:solidFill>
                <a:latin typeface="Helvetica" charset="0"/>
                <a:ea typeface="Helvetica" charset="0"/>
                <a:cs typeface="Helvetica" charset="0"/>
              </a:defRPr>
            </a:lvl1pPr>
          </a:lstStyle>
          <a:p>
            <a:pPr lvl="0"/>
            <a:r>
              <a:rPr lang="en-US" dirty="0"/>
              <a:t>SECTION TITLE</a:t>
            </a:r>
          </a:p>
        </p:txBody>
      </p:sp>
    </p:spTree>
    <p:extLst>
      <p:ext uri="{BB962C8B-B14F-4D97-AF65-F5344CB8AC3E}">
        <p14:creationId xmlns:p14="http://schemas.microsoft.com/office/powerpoint/2010/main" val="407473896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Slide with image 6">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2662176" cy="6858000"/>
          </a:xfrm>
          <a:prstGeom prst="rect">
            <a:avLst/>
          </a:prstGeom>
        </p:spPr>
      </p:pic>
      <p:sp>
        <p:nvSpPr>
          <p:cNvPr id="7" name="Rectangle 6"/>
          <p:cNvSpPr/>
          <p:nvPr userDrawn="1"/>
        </p:nvSpPr>
        <p:spPr>
          <a:xfrm>
            <a:off x="0" y="428265"/>
            <a:ext cx="2662177" cy="555583"/>
          </a:xfrm>
          <a:prstGeom prst="rect">
            <a:avLst/>
          </a:prstGeom>
          <a:solidFill>
            <a:srgbClr val="006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2662177" y="428265"/>
            <a:ext cx="9529823"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p:cNvSpPr>
            <a:spLocks noGrp="1"/>
          </p:cNvSpPr>
          <p:nvPr>
            <p:ph type="body" sz="quarter" idx="11" hasCustomPrompt="1"/>
          </p:nvPr>
        </p:nvSpPr>
        <p:spPr>
          <a:xfrm>
            <a:off x="2928937" y="1743075"/>
            <a:ext cx="6086475" cy="3557588"/>
          </a:xfrm>
          <a:prstGeom prst="rect">
            <a:avLst/>
          </a:prstGeom>
        </p:spPr>
        <p:txBody>
          <a:bodyPr/>
          <a:lstStyle>
            <a:lvl1pPr marL="0" indent="0">
              <a:buFontTx/>
              <a:buNone/>
              <a:defRPr sz="2400">
                <a:solidFill>
                  <a:schemeClr val="tx1">
                    <a:lumMod val="65000"/>
                    <a:lumOff val="35000"/>
                  </a:schemeClr>
                </a:solidFill>
                <a:latin typeface="Helvetica" charset="0"/>
                <a:ea typeface="Helvetica" charset="0"/>
                <a:cs typeface="Helvetica" charset="0"/>
              </a:defRPr>
            </a:lvl1pPr>
          </a:lstStyle>
          <a:p>
            <a:pPr lvl="0"/>
            <a:r>
              <a:rPr lang="en-US" dirty="0"/>
              <a:t>Paragraph text</a:t>
            </a:r>
          </a:p>
        </p:txBody>
      </p:sp>
      <p:sp>
        <p:nvSpPr>
          <p:cNvPr id="12" name="Text Placeholder 4"/>
          <p:cNvSpPr>
            <a:spLocks noGrp="1"/>
          </p:cNvSpPr>
          <p:nvPr>
            <p:ph type="body" sz="quarter" idx="10" hasCustomPrompt="1"/>
          </p:nvPr>
        </p:nvSpPr>
        <p:spPr>
          <a:xfrm>
            <a:off x="2902424" y="460836"/>
            <a:ext cx="8765320" cy="584200"/>
          </a:xfrm>
          <a:prstGeom prst="rect">
            <a:avLst/>
          </a:prstGeom>
        </p:spPr>
        <p:txBody>
          <a:bodyPr/>
          <a:lstStyle>
            <a:lvl1pPr marL="0" indent="0">
              <a:buFontTx/>
              <a:buNone/>
              <a:defRPr sz="3000" b="0" i="0">
                <a:solidFill>
                  <a:schemeClr val="bg1"/>
                </a:solidFill>
                <a:latin typeface="Helvetica" charset="0"/>
                <a:ea typeface="Helvetica" charset="0"/>
                <a:cs typeface="Helvetica" charset="0"/>
              </a:defRPr>
            </a:lvl1pPr>
          </a:lstStyle>
          <a:p>
            <a:pPr lvl="0"/>
            <a:r>
              <a:rPr lang="en-US" dirty="0"/>
              <a:t>SECTION TITLE</a:t>
            </a:r>
          </a:p>
        </p:txBody>
      </p:sp>
    </p:spTree>
    <p:extLst>
      <p:ext uri="{BB962C8B-B14F-4D97-AF65-F5344CB8AC3E}">
        <p14:creationId xmlns:p14="http://schemas.microsoft.com/office/powerpoint/2010/main" val="297169521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5C836-0B43-9B46-89CF-D329C588A5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2E2C51-45C5-3448-A228-2F18F91A28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8840088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458FF-F824-8848-BCAB-CD8FCD86D0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CD8390-0AA1-F748-9B9A-CD52EEB4E1A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769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B8ACB-8338-1542-B69C-2CBF916153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BEBD21-ED9D-574A-85A5-396A80CD73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76579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74A859-F4FE-5D46-818B-3C551967DBA6}"/>
              </a:ext>
            </a:extLst>
          </p:cNvPr>
          <p:cNvSpPr/>
          <p:nvPr userDrawn="1"/>
        </p:nvSpPr>
        <p:spPr>
          <a:xfrm>
            <a:off x="0" y="6246622"/>
            <a:ext cx="9880600" cy="365125"/>
          </a:xfrm>
          <a:prstGeom prst="rect">
            <a:avLst/>
          </a:prstGeom>
          <a:solidFill>
            <a:srgbClr val="0E6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4">
            <a:extLst>
              <a:ext uri="{FF2B5EF4-FFF2-40B4-BE49-F238E27FC236}">
                <a16:creationId xmlns:a16="http://schemas.microsoft.com/office/drawing/2014/main" id="{400808B5-8A18-1A4C-B58B-5C42C57DD422}"/>
              </a:ext>
            </a:extLst>
          </p:cNvPr>
          <p:cNvSpPr>
            <a:spLocks noGrp="1"/>
          </p:cNvSpPr>
          <p:nvPr>
            <p:ph type="ftr" sz="quarter" idx="3"/>
          </p:nvPr>
        </p:nvSpPr>
        <p:spPr>
          <a:xfrm>
            <a:off x="1140654" y="6246622"/>
            <a:ext cx="7539111" cy="365125"/>
          </a:xfrm>
          <a:prstGeom prst="rect">
            <a:avLst/>
          </a:prstGeom>
        </p:spPr>
        <p:txBody>
          <a:bodyPr vert="horz" lIns="91440" tIns="45720" rIns="91440" bIns="45720" rtlCol="0" anchor="ctr"/>
          <a:lstStyle>
            <a:lvl1pPr algn="l">
              <a:defRPr sz="1200" b="1" i="0">
                <a:solidFill>
                  <a:schemeClr val="bg1"/>
                </a:solidFill>
                <a:latin typeface="Arial" panose="020B0604020202020204" pitchFamily="34" charset="0"/>
                <a:cs typeface="Arial" panose="020B0604020202020204" pitchFamily="34" charset="0"/>
              </a:defRPr>
            </a:lvl1pPr>
          </a:lstStyle>
          <a:p>
            <a:r>
              <a:rPr lang="en-US" dirty="0"/>
              <a:t>HCPF Leadership Meeting</a:t>
            </a:r>
          </a:p>
        </p:txBody>
      </p:sp>
      <p:sp>
        <p:nvSpPr>
          <p:cNvPr id="9" name="Slide Number Placeholder 5">
            <a:extLst>
              <a:ext uri="{FF2B5EF4-FFF2-40B4-BE49-F238E27FC236}">
                <a16:creationId xmlns:a16="http://schemas.microsoft.com/office/drawing/2014/main" id="{B61382FC-32D8-4D46-8F83-F9E2BB5AFD6F}"/>
              </a:ext>
            </a:extLst>
          </p:cNvPr>
          <p:cNvSpPr>
            <a:spLocks noGrp="1"/>
          </p:cNvSpPr>
          <p:nvPr>
            <p:ph type="sldNum" sz="quarter" idx="4"/>
          </p:nvPr>
        </p:nvSpPr>
        <p:spPr>
          <a:xfrm>
            <a:off x="268459" y="6246622"/>
            <a:ext cx="519332" cy="365125"/>
          </a:xfrm>
          <a:prstGeom prst="rect">
            <a:avLst/>
          </a:prstGeom>
        </p:spPr>
        <p:txBody>
          <a:bodyPr vert="horz" lIns="91440" tIns="45720" rIns="91440" bIns="45720" rtlCol="0" anchor="ctr"/>
          <a:lstStyle>
            <a:lvl1pPr algn="l">
              <a:defRPr sz="1200" b="1" i="0">
                <a:solidFill>
                  <a:schemeClr val="bg1"/>
                </a:solidFill>
                <a:latin typeface="Arial" panose="020B0604020202020204" pitchFamily="34" charset="0"/>
                <a:cs typeface="Arial" panose="020B0604020202020204" pitchFamily="34" charset="0"/>
              </a:defRPr>
            </a:lvl1pPr>
          </a:lstStyle>
          <a:p>
            <a:fld id="{E05C7505-FFE6-0943-BB9C-73C5E035EC26}" type="slidenum">
              <a:rPr lang="en-US" smtClean="0"/>
              <a:pPr/>
              <a:t>‹#›</a:t>
            </a:fld>
            <a:endParaRPr lang="en-US" dirty="0"/>
          </a:p>
        </p:txBody>
      </p:sp>
      <p:pic>
        <p:nvPicPr>
          <p:cNvPr id="11" name="Picture 10">
            <a:extLst>
              <a:ext uri="{FF2B5EF4-FFF2-40B4-BE49-F238E27FC236}">
                <a16:creationId xmlns:a16="http://schemas.microsoft.com/office/drawing/2014/main" id="{37DC8AF5-5F25-394D-BAA8-986942EAEE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00703" y="6149979"/>
            <a:ext cx="1364845" cy="586544"/>
          </a:xfrm>
          <a:prstGeom prst="rect">
            <a:avLst/>
          </a:prstGeom>
        </p:spPr>
      </p:pic>
    </p:spTree>
    <p:extLst>
      <p:ext uri="{BB962C8B-B14F-4D97-AF65-F5344CB8AC3E}">
        <p14:creationId xmlns:p14="http://schemas.microsoft.com/office/powerpoint/2010/main" val="17423040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2D084-D2B6-FA46-A90D-6EC691646D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03E91-C75E-5C42-AFAE-A762A3049B7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81340E-99D9-AE40-946C-4F846AAFFDA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9658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AC893-17CA-894A-A1BE-6C870E1616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3A44A2-A118-4F4C-B74B-47322356DF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5A26E06-86D3-6549-84D2-318403871F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779370-02B2-B94A-96CC-5D7EAE187E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7E57C2F-49AD-844B-88AD-E9562CE2977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87197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853F6-A8D5-374E-A4C2-7A70A7CE40E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78293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3208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A359D-5443-D041-89A2-DA137C5CF2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19C875-2C11-9C42-94B5-2E552901AB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6FD5AE-F76D-204A-94DC-01644A6919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01634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AB99F-02B0-7D4A-AFE3-01D96515B9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4C8F4B-28F0-2647-A9A0-B1FD9D625A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F9CD1A3-0A42-1849-9E61-B497F37742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9740238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592FE-C523-FE41-A851-A9B1419532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72C6D1-6D95-C643-9D99-48764603990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54587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95AAE0-5C92-FF4C-8E31-6D1241324A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E8BE1A-4186-A040-B16C-57E83E6A6AA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29075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4285297"/>
          </a:xfrm>
          <a:prstGeom prst="rect">
            <a:avLst/>
          </a:prstGeom>
        </p:spPr>
      </p:pic>
      <p:sp>
        <p:nvSpPr>
          <p:cNvPr id="8" name="Rectangle 7"/>
          <p:cNvSpPr/>
          <p:nvPr userDrawn="1"/>
        </p:nvSpPr>
        <p:spPr>
          <a:xfrm>
            <a:off x="1" y="3552784"/>
            <a:ext cx="2419351" cy="732515"/>
          </a:xfrm>
          <a:prstGeom prst="rect">
            <a:avLst/>
          </a:prstGeom>
          <a:solidFill>
            <a:srgbClr val="006999">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userDrawn="1"/>
        </p:nvSpPr>
        <p:spPr>
          <a:xfrm>
            <a:off x="2419352" y="3552782"/>
            <a:ext cx="9772649" cy="732515"/>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8372" y="5820581"/>
            <a:ext cx="1597963" cy="1198472"/>
          </a:xfrm>
          <a:prstGeom prst="rect">
            <a:avLst/>
          </a:prstGeom>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08799" y="6133562"/>
            <a:ext cx="1776247" cy="572510"/>
          </a:xfrm>
          <a:prstGeom prst="rect">
            <a:avLst/>
          </a:prstGeom>
        </p:spPr>
      </p:pic>
      <p:sp>
        <p:nvSpPr>
          <p:cNvPr id="5" name="Text Placeholder 4"/>
          <p:cNvSpPr>
            <a:spLocks noGrp="1"/>
          </p:cNvSpPr>
          <p:nvPr>
            <p:ph type="body" sz="quarter" idx="10" hasCustomPrompt="1"/>
          </p:nvPr>
        </p:nvSpPr>
        <p:spPr>
          <a:xfrm>
            <a:off x="2609852" y="3686175"/>
            <a:ext cx="9275233" cy="584200"/>
          </a:xfrm>
          <a:prstGeom prst="rect">
            <a:avLst/>
          </a:prstGeom>
        </p:spPr>
        <p:txBody>
          <a:bodyPr/>
          <a:lstStyle>
            <a:lvl1pPr marL="0" indent="0">
              <a:buFontTx/>
              <a:buNone/>
              <a:defRPr sz="3200" b="0" i="0">
                <a:solidFill>
                  <a:schemeClr val="bg1"/>
                </a:solidFill>
                <a:latin typeface="Helvetica" charset="0"/>
                <a:ea typeface="Helvetica" charset="0"/>
                <a:cs typeface="Helvetica" charset="0"/>
              </a:defRPr>
            </a:lvl1pPr>
          </a:lstStyle>
          <a:p>
            <a:pPr lvl="0"/>
            <a:r>
              <a:rPr lang="en-US" dirty="0" smtClean="0"/>
              <a:t>CLICK TO EDIT TITLE</a:t>
            </a:r>
          </a:p>
        </p:txBody>
      </p:sp>
      <p:sp>
        <p:nvSpPr>
          <p:cNvPr id="15" name="Text Placeholder 4"/>
          <p:cNvSpPr>
            <a:spLocks noGrp="1"/>
          </p:cNvSpPr>
          <p:nvPr>
            <p:ph type="body" sz="quarter" idx="11" hasCustomPrompt="1"/>
          </p:nvPr>
        </p:nvSpPr>
        <p:spPr>
          <a:xfrm>
            <a:off x="1" y="3686175"/>
            <a:ext cx="2419351" cy="584200"/>
          </a:xfrm>
          <a:prstGeom prst="rect">
            <a:avLst/>
          </a:prstGeom>
        </p:spPr>
        <p:txBody>
          <a:bodyPr/>
          <a:lstStyle>
            <a:lvl1pPr marL="0" indent="0" algn="ctr">
              <a:buFontTx/>
              <a:buNone/>
              <a:defRPr sz="3200" b="1" i="0">
                <a:solidFill>
                  <a:schemeClr val="bg1"/>
                </a:solidFill>
                <a:latin typeface="Helvetica" charset="0"/>
                <a:ea typeface="Helvetica" charset="0"/>
                <a:cs typeface="Helvetica" charset="0"/>
              </a:defRPr>
            </a:lvl1pPr>
          </a:lstStyle>
          <a:p>
            <a:pPr lvl="0"/>
            <a:r>
              <a:rPr lang="en-US" dirty="0" smtClean="0"/>
              <a:t>DATE</a:t>
            </a:r>
          </a:p>
        </p:txBody>
      </p:sp>
    </p:spTree>
    <p:extLst>
      <p:ext uri="{BB962C8B-B14F-4D97-AF65-F5344CB8AC3E}">
        <p14:creationId xmlns:p14="http://schemas.microsoft.com/office/powerpoint/2010/main" val="153728527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4285297"/>
          </a:xfrm>
          <a:prstGeom prst="rect">
            <a:avLst/>
          </a:prstGeom>
        </p:spPr>
      </p:pic>
      <p:sp>
        <p:nvSpPr>
          <p:cNvPr id="7" name="Rectangle 6"/>
          <p:cNvSpPr/>
          <p:nvPr userDrawn="1"/>
        </p:nvSpPr>
        <p:spPr>
          <a:xfrm>
            <a:off x="1" y="3552784"/>
            <a:ext cx="2419351" cy="732515"/>
          </a:xfrm>
          <a:prstGeom prst="rect">
            <a:avLst/>
          </a:prstGeom>
          <a:solidFill>
            <a:srgbClr val="006999">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2419352" y="3552782"/>
            <a:ext cx="9772649" cy="732515"/>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8372" y="5820581"/>
            <a:ext cx="1597963" cy="1198472"/>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08799" y="6133562"/>
            <a:ext cx="1776247" cy="572510"/>
          </a:xfrm>
          <a:prstGeom prst="rect">
            <a:avLst/>
          </a:prstGeom>
        </p:spPr>
      </p:pic>
      <p:sp>
        <p:nvSpPr>
          <p:cNvPr id="14" name="Text Placeholder 4"/>
          <p:cNvSpPr>
            <a:spLocks noGrp="1"/>
          </p:cNvSpPr>
          <p:nvPr>
            <p:ph type="body" sz="quarter" idx="10" hasCustomPrompt="1"/>
          </p:nvPr>
        </p:nvSpPr>
        <p:spPr>
          <a:xfrm>
            <a:off x="2609852" y="3686175"/>
            <a:ext cx="9275233" cy="584200"/>
          </a:xfrm>
          <a:prstGeom prst="rect">
            <a:avLst/>
          </a:prstGeom>
        </p:spPr>
        <p:txBody>
          <a:bodyPr/>
          <a:lstStyle>
            <a:lvl1pPr marL="0" indent="0">
              <a:buFontTx/>
              <a:buNone/>
              <a:defRPr sz="3200" b="0" i="0">
                <a:solidFill>
                  <a:schemeClr val="bg1"/>
                </a:solidFill>
                <a:latin typeface="Helvetica" charset="0"/>
                <a:ea typeface="Helvetica" charset="0"/>
                <a:cs typeface="Helvetica" charset="0"/>
              </a:defRPr>
            </a:lvl1pPr>
          </a:lstStyle>
          <a:p>
            <a:pPr lvl="0"/>
            <a:r>
              <a:rPr lang="en-US" dirty="0" smtClean="0"/>
              <a:t>CLICK TO EDIT TITLE</a:t>
            </a:r>
          </a:p>
        </p:txBody>
      </p:sp>
      <p:sp>
        <p:nvSpPr>
          <p:cNvPr id="15" name="Text Placeholder 4"/>
          <p:cNvSpPr>
            <a:spLocks noGrp="1"/>
          </p:cNvSpPr>
          <p:nvPr>
            <p:ph type="body" sz="quarter" idx="11" hasCustomPrompt="1"/>
          </p:nvPr>
        </p:nvSpPr>
        <p:spPr>
          <a:xfrm>
            <a:off x="1" y="3686175"/>
            <a:ext cx="2419351" cy="584200"/>
          </a:xfrm>
          <a:prstGeom prst="rect">
            <a:avLst/>
          </a:prstGeom>
        </p:spPr>
        <p:txBody>
          <a:bodyPr/>
          <a:lstStyle>
            <a:lvl1pPr marL="0" indent="0" algn="ctr">
              <a:buFontTx/>
              <a:buNone/>
              <a:defRPr sz="3200" b="1" i="0">
                <a:solidFill>
                  <a:schemeClr val="bg1"/>
                </a:solidFill>
                <a:latin typeface="Helvetica" charset="0"/>
                <a:ea typeface="Helvetica" charset="0"/>
                <a:cs typeface="Helvetica" charset="0"/>
              </a:defRPr>
            </a:lvl1pPr>
          </a:lstStyle>
          <a:p>
            <a:pPr lvl="0"/>
            <a:r>
              <a:rPr lang="en-US" dirty="0" smtClean="0"/>
              <a:t>DATE</a:t>
            </a:r>
          </a:p>
        </p:txBody>
      </p:sp>
    </p:spTree>
    <p:extLst>
      <p:ext uri="{BB962C8B-B14F-4D97-AF65-F5344CB8AC3E}">
        <p14:creationId xmlns:p14="http://schemas.microsoft.com/office/powerpoint/2010/main" val="3746756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357E8F-E677-484D-BB65-8E96402ECF29}"/>
              </a:ext>
            </a:extLst>
          </p:cNvPr>
          <p:cNvSpPr/>
          <p:nvPr userDrawn="1"/>
        </p:nvSpPr>
        <p:spPr>
          <a:xfrm>
            <a:off x="0" y="6246622"/>
            <a:ext cx="9880600" cy="365125"/>
          </a:xfrm>
          <a:prstGeom prst="rect">
            <a:avLst/>
          </a:prstGeom>
          <a:solidFill>
            <a:srgbClr val="0E6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4">
            <a:extLst>
              <a:ext uri="{FF2B5EF4-FFF2-40B4-BE49-F238E27FC236}">
                <a16:creationId xmlns:a16="http://schemas.microsoft.com/office/drawing/2014/main" id="{FA372532-614D-034E-8250-D20521047BBF}"/>
              </a:ext>
            </a:extLst>
          </p:cNvPr>
          <p:cNvSpPr>
            <a:spLocks noGrp="1"/>
          </p:cNvSpPr>
          <p:nvPr>
            <p:ph type="ftr" sz="quarter" idx="3"/>
          </p:nvPr>
        </p:nvSpPr>
        <p:spPr>
          <a:xfrm>
            <a:off x="1140654" y="6246622"/>
            <a:ext cx="7539111" cy="365125"/>
          </a:xfrm>
          <a:prstGeom prst="rect">
            <a:avLst/>
          </a:prstGeom>
        </p:spPr>
        <p:txBody>
          <a:bodyPr vert="horz" lIns="91440" tIns="45720" rIns="91440" bIns="45720" rtlCol="0" anchor="ctr"/>
          <a:lstStyle>
            <a:lvl1pPr algn="l">
              <a:defRPr sz="1200" b="1" i="0">
                <a:solidFill>
                  <a:schemeClr val="bg1"/>
                </a:solidFill>
                <a:latin typeface="Helvetica" pitchFamily="2" charset="0"/>
              </a:defRPr>
            </a:lvl1pPr>
          </a:lstStyle>
          <a:p>
            <a:r>
              <a:rPr lang="en-US" dirty="0"/>
              <a:t>HCPF Leadership Meeting</a:t>
            </a:r>
          </a:p>
        </p:txBody>
      </p:sp>
      <p:sp>
        <p:nvSpPr>
          <p:cNvPr id="9" name="Slide Number Placeholder 5">
            <a:extLst>
              <a:ext uri="{FF2B5EF4-FFF2-40B4-BE49-F238E27FC236}">
                <a16:creationId xmlns:a16="http://schemas.microsoft.com/office/drawing/2014/main" id="{9A1B7639-14F6-F140-A3DD-AAA6DAB0E16D}"/>
              </a:ext>
            </a:extLst>
          </p:cNvPr>
          <p:cNvSpPr>
            <a:spLocks noGrp="1"/>
          </p:cNvSpPr>
          <p:nvPr>
            <p:ph type="sldNum" sz="quarter" idx="4"/>
          </p:nvPr>
        </p:nvSpPr>
        <p:spPr>
          <a:xfrm>
            <a:off x="268459" y="6246622"/>
            <a:ext cx="519332" cy="365125"/>
          </a:xfrm>
          <a:prstGeom prst="rect">
            <a:avLst/>
          </a:prstGeom>
        </p:spPr>
        <p:txBody>
          <a:bodyPr vert="horz" lIns="91440" tIns="45720" rIns="91440" bIns="45720" rtlCol="0" anchor="ctr"/>
          <a:lstStyle>
            <a:lvl1pPr algn="l">
              <a:defRPr sz="1200" b="1" i="0">
                <a:solidFill>
                  <a:schemeClr val="bg1"/>
                </a:solidFill>
                <a:latin typeface="Helvetica" pitchFamily="2" charset="0"/>
              </a:defRPr>
            </a:lvl1pPr>
          </a:lstStyle>
          <a:p>
            <a:fld id="{E05C7505-FFE6-0943-BB9C-73C5E035EC26}" type="slidenum">
              <a:rPr lang="en-US" smtClean="0"/>
              <a:pPr/>
              <a:t>‹#›</a:t>
            </a:fld>
            <a:endParaRPr lang="en-US" dirty="0"/>
          </a:p>
        </p:txBody>
      </p:sp>
    </p:spTree>
    <p:extLst>
      <p:ext uri="{BB962C8B-B14F-4D97-AF65-F5344CB8AC3E}">
        <p14:creationId xmlns:p14="http://schemas.microsoft.com/office/powerpoint/2010/main" val="4021745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Slide 3">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807" y="0"/>
            <a:ext cx="12210808" cy="4285298"/>
          </a:xfrm>
          <a:prstGeom prst="rect">
            <a:avLst/>
          </a:prstGeom>
        </p:spPr>
      </p:pic>
      <p:sp>
        <p:nvSpPr>
          <p:cNvPr id="7" name="Rectangle 6"/>
          <p:cNvSpPr/>
          <p:nvPr userDrawn="1"/>
        </p:nvSpPr>
        <p:spPr>
          <a:xfrm>
            <a:off x="1" y="3552784"/>
            <a:ext cx="2419351" cy="732515"/>
          </a:xfrm>
          <a:prstGeom prst="rect">
            <a:avLst/>
          </a:prstGeom>
          <a:solidFill>
            <a:srgbClr val="006999">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2419352" y="3552782"/>
            <a:ext cx="9772649" cy="732515"/>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8372" y="5820581"/>
            <a:ext cx="1597963" cy="1198472"/>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08799" y="6133562"/>
            <a:ext cx="1776247" cy="572510"/>
          </a:xfrm>
          <a:prstGeom prst="rect">
            <a:avLst/>
          </a:prstGeom>
        </p:spPr>
      </p:pic>
      <p:sp>
        <p:nvSpPr>
          <p:cNvPr id="14" name="Text Placeholder 4"/>
          <p:cNvSpPr>
            <a:spLocks noGrp="1"/>
          </p:cNvSpPr>
          <p:nvPr>
            <p:ph type="body" sz="quarter" idx="10" hasCustomPrompt="1"/>
          </p:nvPr>
        </p:nvSpPr>
        <p:spPr>
          <a:xfrm>
            <a:off x="2609852" y="3686175"/>
            <a:ext cx="9275233" cy="584200"/>
          </a:xfrm>
          <a:prstGeom prst="rect">
            <a:avLst/>
          </a:prstGeom>
        </p:spPr>
        <p:txBody>
          <a:bodyPr/>
          <a:lstStyle>
            <a:lvl1pPr marL="0" indent="0">
              <a:buFontTx/>
              <a:buNone/>
              <a:defRPr sz="3200" b="0" i="0">
                <a:solidFill>
                  <a:schemeClr val="bg1"/>
                </a:solidFill>
                <a:latin typeface="Helvetica" charset="0"/>
                <a:ea typeface="Helvetica" charset="0"/>
                <a:cs typeface="Helvetica" charset="0"/>
              </a:defRPr>
            </a:lvl1pPr>
          </a:lstStyle>
          <a:p>
            <a:pPr lvl="0"/>
            <a:r>
              <a:rPr lang="en-US" dirty="0" smtClean="0"/>
              <a:t>CLICK TO EDIT TITLE</a:t>
            </a:r>
          </a:p>
        </p:txBody>
      </p:sp>
      <p:sp>
        <p:nvSpPr>
          <p:cNvPr id="15" name="Text Placeholder 4"/>
          <p:cNvSpPr>
            <a:spLocks noGrp="1"/>
          </p:cNvSpPr>
          <p:nvPr>
            <p:ph type="body" sz="quarter" idx="11" hasCustomPrompt="1"/>
          </p:nvPr>
        </p:nvSpPr>
        <p:spPr>
          <a:xfrm>
            <a:off x="1" y="3686175"/>
            <a:ext cx="2419351" cy="584200"/>
          </a:xfrm>
          <a:prstGeom prst="rect">
            <a:avLst/>
          </a:prstGeom>
        </p:spPr>
        <p:txBody>
          <a:bodyPr/>
          <a:lstStyle>
            <a:lvl1pPr marL="0" indent="0" algn="ctr">
              <a:buFontTx/>
              <a:buNone/>
              <a:defRPr sz="3200" b="1" i="0">
                <a:solidFill>
                  <a:schemeClr val="bg1"/>
                </a:solidFill>
                <a:latin typeface="Helvetica" charset="0"/>
                <a:ea typeface="Helvetica" charset="0"/>
                <a:cs typeface="Helvetica" charset="0"/>
              </a:defRPr>
            </a:lvl1pPr>
          </a:lstStyle>
          <a:p>
            <a:pPr lvl="0"/>
            <a:r>
              <a:rPr lang="en-US" dirty="0" smtClean="0"/>
              <a:t>DATE</a:t>
            </a:r>
          </a:p>
        </p:txBody>
      </p:sp>
    </p:spTree>
    <p:extLst>
      <p:ext uri="{BB962C8B-B14F-4D97-AF65-F5344CB8AC3E}">
        <p14:creationId xmlns:p14="http://schemas.microsoft.com/office/powerpoint/2010/main" val="1136609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Slide 4">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4285297"/>
          </a:xfrm>
          <a:prstGeom prst="rect">
            <a:avLst/>
          </a:prstGeom>
        </p:spPr>
      </p:pic>
      <p:sp>
        <p:nvSpPr>
          <p:cNvPr id="8" name="Rectangle 7"/>
          <p:cNvSpPr/>
          <p:nvPr userDrawn="1"/>
        </p:nvSpPr>
        <p:spPr>
          <a:xfrm>
            <a:off x="1" y="3552784"/>
            <a:ext cx="2419351" cy="732515"/>
          </a:xfrm>
          <a:prstGeom prst="rect">
            <a:avLst/>
          </a:prstGeom>
          <a:solidFill>
            <a:srgbClr val="006999">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userDrawn="1"/>
        </p:nvSpPr>
        <p:spPr>
          <a:xfrm>
            <a:off x="2419352" y="3552782"/>
            <a:ext cx="9772649" cy="732515"/>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8372" y="5820581"/>
            <a:ext cx="1597963" cy="1198472"/>
          </a:xfrm>
          <a:prstGeom prst="rect">
            <a:avLst/>
          </a:prstGeom>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08799" y="6133562"/>
            <a:ext cx="1776247" cy="572510"/>
          </a:xfrm>
          <a:prstGeom prst="rect">
            <a:avLst/>
          </a:prstGeom>
        </p:spPr>
      </p:pic>
      <p:sp>
        <p:nvSpPr>
          <p:cNvPr id="15" name="Text Placeholder 4"/>
          <p:cNvSpPr>
            <a:spLocks noGrp="1"/>
          </p:cNvSpPr>
          <p:nvPr>
            <p:ph type="body" sz="quarter" idx="10" hasCustomPrompt="1"/>
          </p:nvPr>
        </p:nvSpPr>
        <p:spPr>
          <a:xfrm>
            <a:off x="2609852" y="3686175"/>
            <a:ext cx="9275233" cy="584200"/>
          </a:xfrm>
          <a:prstGeom prst="rect">
            <a:avLst/>
          </a:prstGeom>
        </p:spPr>
        <p:txBody>
          <a:bodyPr/>
          <a:lstStyle>
            <a:lvl1pPr marL="0" indent="0">
              <a:buFontTx/>
              <a:buNone/>
              <a:defRPr sz="3200" b="0" i="0">
                <a:solidFill>
                  <a:schemeClr val="bg1"/>
                </a:solidFill>
                <a:latin typeface="Helvetica" charset="0"/>
                <a:ea typeface="Helvetica" charset="0"/>
                <a:cs typeface="Helvetica" charset="0"/>
              </a:defRPr>
            </a:lvl1pPr>
          </a:lstStyle>
          <a:p>
            <a:pPr lvl="0"/>
            <a:r>
              <a:rPr lang="en-US" dirty="0" smtClean="0"/>
              <a:t>CLICK TO EDIT TITLE</a:t>
            </a:r>
          </a:p>
        </p:txBody>
      </p:sp>
      <p:sp>
        <p:nvSpPr>
          <p:cNvPr id="16" name="Text Placeholder 4"/>
          <p:cNvSpPr>
            <a:spLocks noGrp="1"/>
          </p:cNvSpPr>
          <p:nvPr>
            <p:ph type="body" sz="quarter" idx="11" hasCustomPrompt="1"/>
          </p:nvPr>
        </p:nvSpPr>
        <p:spPr>
          <a:xfrm>
            <a:off x="1" y="3686175"/>
            <a:ext cx="2419351" cy="584200"/>
          </a:xfrm>
          <a:prstGeom prst="rect">
            <a:avLst/>
          </a:prstGeom>
        </p:spPr>
        <p:txBody>
          <a:bodyPr/>
          <a:lstStyle>
            <a:lvl1pPr marL="0" indent="0" algn="ctr">
              <a:buFontTx/>
              <a:buNone/>
              <a:defRPr sz="3200" b="1" i="0">
                <a:solidFill>
                  <a:schemeClr val="bg1"/>
                </a:solidFill>
                <a:latin typeface="Helvetica" charset="0"/>
                <a:ea typeface="Helvetica" charset="0"/>
                <a:cs typeface="Helvetica" charset="0"/>
              </a:defRPr>
            </a:lvl1pPr>
          </a:lstStyle>
          <a:p>
            <a:pPr lvl="0"/>
            <a:r>
              <a:rPr lang="en-US" dirty="0" smtClean="0"/>
              <a:t>DATE</a:t>
            </a:r>
          </a:p>
        </p:txBody>
      </p:sp>
    </p:spTree>
    <p:extLst>
      <p:ext uri="{BB962C8B-B14F-4D97-AF65-F5344CB8AC3E}">
        <p14:creationId xmlns:p14="http://schemas.microsoft.com/office/powerpoint/2010/main" val="33940757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Slide - bullets">
    <p:spTree>
      <p:nvGrpSpPr>
        <p:cNvPr id="1" name=""/>
        <p:cNvGrpSpPr/>
        <p:nvPr/>
      </p:nvGrpSpPr>
      <p:grpSpPr>
        <a:xfrm>
          <a:off x="0" y="0"/>
          <a:ext cx="0" cy="0"/>
          <a:chOff x="0" y="0"/>
          <a:chExt cx="0" cy="0"/>
        </a:xfrm>
      </p:grpSpPr>
      <p:sp>
        <p:nvSpPr>
          <p:cNvPr id="10" name="Rectangle 9"/>
          <p:cNvSpPr/>
          <p:nvPr userDrawn="1"/>
        </p:nvSpPr>
        <p:spPr>
          <a:xfrm>
            <a:off x="1" y="428266"/>
            <a:ext cx="2419351" cy="555583"/>
          </a:xfrm>
          <a:prstGeom prst="rect">
            <a:avLst/>
          </a:prstGeom>
          <a:solidFill>
            <a:srgbClr val="006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2419352" y="428266"/>
            <a:ext cx="9772649"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08799" y="6133562"/>
            <a:ext cx="1776247" cy="572510"/>
          </a:xfrm>
          <a:prstGeom prst="rect">
            <a:avLst/>
          </a:prstGeom>
        </p:spPr>
      </p:pic>
      <p:sp>
        <p:nvSpPr>
          <p:cNvPr id="9" name="Text Placeholder 4"/>
          <p:cNvSpPr>
            <a:spLocks noGrp="1"/>
          </p:cNvSpPr>
          <p:nvPr>
            <p:ph type="body" sz="quarter" idx="10" hasCustomPrompt="1"/>
          </p:nvPr>
        </p:nvSpPr>
        <p:spPr>
          <a:xfrm>
            <a:off x="2609813" y="469096"/>
            <a:ext cx="9275233" cy="584200"/>
          </a:xfrm>
          <a:prstGeom prst="rect">
            <a:avLst/>
          </a:prstGeom>
        </p:spPr>
        <p:txBody>
          <a:bodyPr/>
          <a:lstStyle>
            <a:lvl1pPr marL="0" indent="0">
              <a:buFontTx/>
              <a:buNone/>
              <a:defRPr sz="2800" b="0" i="0">
                <a:solidFill>
                  <a:schemeClr val="bg1"/>
                </a:solidFill>
                <a:latin typeface="Helvetica" charset="0"/>
                <a:ea typeface="Helvetica" charset="0"/>
                <a:cs typeface="Helvetica" charset="0"/>
              </a:defRPr>
            </a:lvl1pPr>
          </a:lstStyle>
          <a:p>
            <a:pPr lvl="0"/>
            <a:r>
              <a:rPr lang="en-US" dirty="0" smtClean="0"/>
              <a:t>SECTION TITLE</a:t>
            </a:r>
          </a:p>
        </p:txBody>
      </p:sp>
      <p:sp>
        <p:nvSpPr>
          <p:cNvPr id="6" name="Text Placeholder 5"/>
          <p:cNvSpPr>
            <a:spLocks noGrp="1"/>
          </p:cNvSpPr>
          <p:nvPr>
            <p:ph type="body" sz="quarter" idx="12" hasCustomPrompt="1"/>
          </p:nvPr>
        </p:nvSpPr>
        <p:spPr>
          <a:xfrm>
            <a:off x="2609813" y="1763578"/>
            <a:ext cx="7886700" cy="3265623"/>
          </a:xfrm>
          <a:prstGeom prst="rect">
            <a:avLst/>
          </a:prstGeom>
        </p:spPr>
        <p:txBody>
          <a:bodyPr/>
          <a:lstStyle>
            <a:lvl1pPr>
              <a:defRPr sz="2000" b="0" i="0">
                <a:solidFill>
                  <a:schemeClr val="tx1">
                    <a:lumMod val="65000"/>
                    <a:lumOff val="35000"/>
                  </a:schemeClr>
                </a:solidFill>
                <a:latin typeface="Helvetica" charset="0"/>
                <a:ea typeface="Helvetica" charset="0"/>
                <a:cs typeface="Helvetica" charset="0"/>
              </a:defRPr>
            </a:lvl1pPr>
            <a:lvl2pPr>
              <a:defRPr sz="1800" b="0" i="0">
                <a:solidFill>
                  <a:schemeClr val="tx1">
                    <a:lumMod val="65000"/>
                    <a:lumOff val="35000"/>
                  </a:schemeClr>
                </a:solidFill>
                <a:latin typeface="Helvetica" charset="0"/>
                <a:ea typeface="Helvetica" charset="0"/>
                <a:cs typeface="Helvetica" charset="0"/>
              </a:defRPr>
            </a:lvl2pPr>
            <a:lvl3pPr>
              <a:defRPr sz="1800" b="0" i="0">
                <a:solidFill>
                  <a:schemeClr val="tx1">
                    <a:lumMod val="65000"/>
                    <a:lumOff val="35000"/>
                  </a:schemeClr>
                </a:solidFill>
                <a:latin typeface="Helvetica" charset="0"/>
                <a:ea typeface="Helvetica" charset="0"/>
                <a:cs typeface="Helvetica" charset="0"/>
              </a:defRPr>
            </a:lvl3pPr>
            <a:lvl4pPr>
              <a:defRPr sz="1800" b="0" i="0">
                <a:solidFill>
                  <a:schemeClr val="tx1">
                    <a:lumMod val="65000"/>
                    <a:lumOff val="35000"/>
                  </a:schemeClr>
                </a:solidFill>
                <a:latin typeface="Helvetica" charset="0"/>
                <a:ea typeface="Helvetica" charset="0"/>
                <a:cs typeface="Helvetica" charset="0"/>
              </a:defRPr>
            </a:lvl4pPr>
            <a:lvl5pPr>
              <a:defRPr sz="1800" b="0" i="0">
                <a:solidFill>
                  <a:schemeClr val="tx1">
                    <a:lumMod val="65000"/>
                    <a:lumOff val="35000"/>
                  </a:schemeClr>
                </a:solidFill>
                <a:latin typeface="Helvetica" charset="0"/>
                <a:ea typeface="Helvetica" charset="0"/>
                <a:cs typeface="Helvetica" charset="0"/>
              </a:defRPr>
            </a:lvl5pPr>
          </a:lstStyle>
          <a:p>
            <a:pPr lvl="0"/>
            <a:r>
              <a:rPr lang="en-US" dirty="0" smtClean="0"/>
              <a:t>Bullet list</a:t>
            </a:r>
          </a:p>
          <a:p>
            <a:pPr lvl="0"/>
            <a:r>
              <a:rPr lang="en-US" dirty="0" smtClean="0"/>
              <a:t>A</a:t>
            </a:r>
          </a:p>
          <a:p>
            <a:pPr lvl="0"/>
            <a:r>
              <a:rPr lang="en-US" dirty="0" smtClean="0"/>
              <a:t>B</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5833968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Slide - paragraph">
    <p:spTree>
      <p:nvGrpSpPr>
        <p:cNvPr id="1" name=""/>
        <p:cNvGrpSpPr/>
        <p:nvPr/>
      </p:nvGrpSpPr>
      <p:grpSpPr>
        <a:xfrm>
          <a:off x="0" y="0"/>
          <a:ext cx="0" cy="0"/>
          <a:chOff x="0" y="0"/>
          <a:chExt cx="0" cy="0"/>
        </a:xfrm>
      </p:grpSpPr>
      <p:sp>
        <p:nvSpPr>
          <p:cNvPr id="7" name="Rectangle 6"/>
          <p:cNvSpPr/>
          <p:nvPr userDrawn="1"/>
        </p:nvSpPr>
        <p:spPr>
          <a:xfrm>
            <a:off x="2419352" y="428266"/>
            <a:ext cx="9772649"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1" y="428266"/>
            <a:ext cx="2419351" cy="555583"/>
          </a:xfrm>
          <a:prstGeom prst="rect">
            <a:avLst/>
          </a:prstGeom>
          <a:solidFill>
            <a:srgbClr val="006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08799" y="6133562"/>
            <a:ext cx="1776247" cy="572510"/>
          </a:xfrm>
          <a:prstGeom prst="rect">
            <a:avLst/>
          </a:prstGeom>
        </p:spPr>
      </p:pic>
      <p:sp>
        <p:nvSpPr>
          <p:cNvPr id="18" name="Text Placeholder 4"/>
          <p:cNvSpPr>
            <a:spLocks noGrp="1"/>
          </p:cNvSpPr>
          <p:nvPr>
            <p:ph type="body" sz="quarter" idx="10" hasCustomPrompt="1"/>
          </p:nvPr>
        </p:nvSpPr>
        <p:spPr>
          <a:xfrm>
            <a:off x="2609813" y="469096"/>
            <a:ext cx="9275233" cy="584200"/>
          </a:xfrm>
          <a:prstGeom prst="rect">
            <a:avLst/>
          </a:prstGeom>
        </p:spPr>
        <p:txBody>
          <a:bodyPr/>
          <a:lstStyle>
            <a:lvl1pPr marL="0" indent="0">
              <a:buFontTx/>
              <a:buNone/>
              <a:defRPr sz="2800" b="0" i="0">
                <a:solidFill>
                  <a:schemeClr val="bg1"/>
                </a:solidFill>
                <a:latin typeface="Helvetica" charset="0"/>
                <a:ea typeface="Helvetica" charset="0"/>
                <a:cs typeface="Helvetica" charset="0"/>
              </a:defRPr>
            </a:lvl1pPr>
          </a:lstStyle>
          <a:p>
            <a:pPr lvl="0"/>
            <a:r>
              <a:rPr lang="en-US" dirty="0" smtClean="0"/>
              <a:t>SECTION TITLE</a:t>
            </a:r>
          </a:p>
        </p:txBody>
      </p:sp>
      <p:sp>
        <p:nvSpPr>
          <p:cNvPr id="3" name="Text Placeholder 2"/>
          <p:cNvSpPr>
            <a:spLocks noGrp="1"/>
          </p:cNvSpPr>
          <p:nvPr>
            <p:ph type="body" sz="quarter" idx="11" hasCustomPrompt="1"/>
          </p:nvPr>
        </p:nvSpPr>
        <p:spPr>
          <a:xfrm>
            <a:off x="2609851" y="1743075"/>
            <a:ext cx="8115300" cy="3557588"/>
          </a:xfrm>
          <a:prstGeom prst="rect">
            <a:avLst/>
          </a:prstGeom>
        </p:spPr>
        <p:txBody>
          <a:bodyPr/>
          <a:lstStyle>
            <a:lvl1pPr marL="0" indent="0">
              <a:buFontTx/>
              <a:buNone/>
              <a:defRPr sz="2000">
                <a:solidFill>
                  <a:schemeClr val="tx1">
                    <a:lumMod val="65000"/>
                    <a:lumOff val="35000"/>
                  </a:schemeClr>
                </a:solidFill>
                <a:latin typeface="Helvetica" charset="0"/>
                <a:ea typeface="Helvetica" charset="0"/>
                <a:cs typeface="Helvetica" charset="0"/>
              </a:defRPr>
            </a:lvl1pPr>
          </a:lstStyle>
          <a:p>
            <a:pPr lvl="0"/>
            <a:r>
              <a:rPr lang="en-US" dirty="0" smtClean="0"/>
              <a:t>Paragraph text</a:t>
            </a:r>
          </a:p>
        </p:txBody>
      </p:sp>
    </p:spTree>
    <p:extLst>
      <p:ext uri="{BB962C8B-B14F-4D97-AF65-F5344CB8AC3E}">
        <p14:creationId xmlns:p14="http://schemas.microsoft.com/office/powerpoint/2010/main" val="207479274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Break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96"/>
          <a:stretch/>
        </p:blipFill>
        <p:spPr>
          <a:xfrm>
            <a:off x="-1" y="1"/>
            <a:ext cx="12192001" cy="6871428"/>
          </a:xfrm>
          <a:prstGeom prst="rect">
            <a:avLst/>
          </a:prstGeom>
        </p:spPr>
      </p:pic>
      <p:sp>
        <p:nvSpPr>
          <p:cNvPr id="6" name="Rectangle 5"/>
          <p:cNvSpPr/>
          <p:nvPr userDrawn="1"/>
        </p:nvSpPr>
        <p:spPr>
          <a:xfrm>
            <a:off x="1" y="3552784"/>
            <a:ext cx="2419351" cy="732515"/>
          </a:xfrm>
          <a:prstGeom prst="rect">
            <a:avLst/>
          </a:prstGeom>
          <a:solidFill>
            <a:srgbClr val="006999">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p:cNvSpPr/>
          <p:nvPr userDrawn="1"/>
        </p:nvSpPr>
        <p:spPr>
          <a:xfrm>
            <a:off x="2419352" y="3552782"/>
            <a:ext cx="9772649" cy="732515"/>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93986" y="6133563"/>
            <a:ext cx="1837471" cy="592243"/>
          </a:xfrm>
          <a:prstGeom prst="rect">
            <a:avLst/>
          </a:prstGeom>
        </p:spPr>
      </p:pic>
      <p:sp>
        <p:nvSpPr>
          <p:cNvPr id="12" name="Text Placeholder 4"/>
          <p:cNvSpPr>
            <a:spLocks noGrp="1"/>
          </p:cNvSpPr>
          <p:nvPr>
            <p:ph type="body" sz="quarter" idx="10" hasCustomPrompt="1"/>
          </p:nvPr>
        </p:nvSpPr>
        <p:spPr>
          <a:xfrm>
            <a:off x="2609852" y="3686175"/>
            <a:ext cx="9275233" cy="584200"/>
          </a:xfrm>
          <a:prstGeom prst="rect">
            <a:avLst/>
          </a:prstGeom>
        </p:spPr>
        <p:txBody>
          <a:bodyPr/>
          <a:lstStyle>
            <a:lvl1pPr marL="0" indent="0">
              <a:buFontTx/>
              <a:buNone/>
              <a:defRPr sz="3200" b="0" i="0">
                <a:solidFill>
                  <a:schemeClr val="bg1"/>
                </a:solidFill>
                <a:latin typeface="Helvetica" charset="0"/>
                <a:ea typeface="Helvetica" charset="0"/>
                <a:cs typeface="Helvetica" charset="0"/>
              </a:defRPr>
            </a:lvl1pPr>
          </a:lstStyle>
          <a:p>
            <a:pPr lvl="0"/>
            <a:r>
              <a:rPr lang="en-US" dirty="0" smtClean="0"/>
              <a:t>SECTION BREAK</a:t>
            </a:r>
          </a:p>
        </p:txBody>
      </p:sp>
    </p:spTree>
    <p:extLst>
      <p:ext uri="{BB962C8B-B14F-4D97-AF65-F5344CB8AC3E}">
        <p14:creationId xmlns:p14="http://schemas.microsoft.com/office/powerpoint/2010/main" val="39253817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Break Slide 2">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p:cNvSpPr/>
          <p:nvPr userDrawn="1"/>
        </p:nvSpPr>
        <p:spPr>
          <a:xfrm>
            <a:off x="1" y="3552784"/>
            <a:ext cx="2419351" cy="732515"/>
          </a:xfrm>
          <a:prstGeom prst="rect">
            <a:avLst/>
          </a:prstGeom>
          <a:solidFill>
            <a:srgbClr val="006999">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userDrawn="1"/>
        </p:nvSpPr>
        <p:spPr>
          <a:xfrm>
            <a:off x="2419352" y="3552782"/>
            <a:ext cx="9772649" cy="732515"/>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93986" y="6133563"/>
            <a:ext cx="1837471" cy="592243"/>
          </a:xfrm>
          <a:prstGeom prst="rect">
            <a:avLst/>
          </a:prstGeom>
        </p:spPr>
      </p:pic>
      <p:sp>
        <p:nvSpPr>
          <p:cNvPr id="8" name="Text Placeholder 4"/>
          <p:cNvSpPr>
            <a:spLocks noGrp="1"/>
          </p:cNvSpPr>
          <p:nvPr>
            <p:ph type="body" sz="quarter" idx="10" hasCustomPrompt="1"/>
          </p:nvPr>
        </p:nvSpPr>
        <p:spPr>
          <a:xfrm>
            <a:off x="2609852" y="3686175"/>
            <a:ext cx="9275233" cy="584200"/>
          </a:xfrm>
          <a:prstGeom prst="rect">
            <a:avLst/>
          </a:prstGeom>
        </p:spPr>
        <p:txBody>
          <a:bodyPr/>
          <a:lstStyle>
            <a:lvl1pPr marL="0" indent="0">
              <a:buFontTx/>
              <a:buNone/>
              <a:defRPr sz="3200" b="0" i="0">
                <a:solidFill>
                  <a:schemeClr val="bg1"/>
                </a:solidFill>
                <a:latin typeface="Helvetica" charset="0"/>
                <a:ea typeface="Helvetica" charset="0"/>
                <a:cs typeface="Helvetica" charset="0"/>
              </a:defRPr>
            </a:lvl1pPr>
          </a:lstStyle>
          <a:p>
            <a:pPr lvl="0"/>
            <a:r>
              <a:rPr lang="en-US" dirty="0" smtClean="0"/>
              <a:t>SECTION BREAK</a:t>
            </a:r>
          </a:p>
        </p:txBody>
      </p:sp>
    </p:spTree>
    <p:extLst>
      <p:ext uri="{BB962C8B-B14F-4D97-AF65-F5344CB8AC3E}">
        <p14:creationId xmlns:p14="http://schemas.microsoft.com/office/powerpoint/2010/main" val="7908668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Break Slide 3">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9" name="Rectangle 8"/>
          <p:cNvSpPr/>
          <p:nvPr userDrawn="1"/>
        </p:nvSpPr>
        <p:spPr>
          <a:xfrm>
            <a:off x="1" y="3552784"/>
            <a:ext cx="2419351" cy="732515"/>
          </a:xfrm>
          <a:prstGeom prst="rect">
            <a:avLst/>
          </a:prstGeom>
          <a:solidFill>
            <a:srgbClr val="006999">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userDrawn="1"/>
        </p:nvSpPr>
        <p:spPr>
          <a:xfrm>
            <a:off x="2419352" y="3552782"/>
            <a:ext cx="9772649" cy="732515"/>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93986" y="6133563"/>
            <a:ext cx="1837471" cy="592243"/>
          </a:xfrm>
          <a:prstGeom prst="rect">
            <a:avLst/>
          </a:prstGeom>
        </p:spPr>
      </p:pic>
      <p:sp>
        <p:nvSpPr>
          <p:cNvPr id="8" name="Text Placeholder 4"/>
          <p:cNvSpPr>
            <a:spLocks noGrp="1"/>
          </p:cNvSpPr>
          <p:nvPr>
            <p:ph type="body" sz="quarter" idx="10" hasCustomPrompt="1"/>
          </p:nvPr>
        </p:nvSpPr>
        <p:spPr>
          <a:xfrm>
            <a:off x="2609852" y="3686175"/>
            <a:ext cx="9275233" cy="584200"/>
          </a:xfrm>
          <a:prstGeom prst="rect">
            <a:avLst/>
          </a:prstGeom>
        </p:spPr>
        <p:txBody>
          <a:bodyPr/>
          <a:lstStyle>
            <a:lvl1pPr marL="0" indent="0">
              <a:buFontTx/>
              <a:buNone/>
              <a:defRPr sz="3200" b="0" i="0">
                <a:solidFill>
                  <a:schemeClr val="bg1"/>
                </a:solidFill>
                <a:latin typeface="Helvetica" charset="0"/>
                <a:ea typeface="Helvetica" charset="0"/>
                <a:cs typeface="Helvetica" charset="0"/>
              </a:defRPr>
            </a:lvl1pPr>
          </a:lstStyle>
          <a:p>
            <a:pPr lvl="0"/>
            <a:r>
              <a:rPr lang="en-US" dirty="0" smtClean="0"/>
              <a:t>SECTION BREAK</a:t>
            </a:r>
          </a:p>
        </p:txBody>
      </p:sp>
    </p:spTree>
    <p:extLst>
      <p:ext uri="{BB962C8B-B14F-4D97-AF65-F5344CB8AC3E}">
        <p14:creationId xmlns:p14="http://schemas.microsoft.com/office/powerpoint/2010/main" val="16888397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Break Slide 4">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8" name="Rectangle 7"/>
          <p:cNvSpPr/>
          <p:nvPr userDrawn="1"/>
        </p:nvSpPr>
        <p:spPr>
          <a:xfrm>
            <a:off x="1" y="3552784"/>
            <a:ext cx="2419351" cy="732515"/>
          </a:xfrm>
          <a:prstGeom prst="rect">
            <a:avLst/>
          </a:prstGeom>
          <a:solidFill>
            <a:srgbClr val="006999">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userDrawn="1"/>
        </p:nvSpPr>
        <p:spPr>
          <a:xfrm>
            <a:off x="2419352" y="3552782"/>
            <a:ext cx="9772649" cy="732515"/>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93986" y="6133563"/>
            <a:ext cx="1837471" cy="592243"/>
          </a:xfrm>
          <a:prstGeom prst="rect">
            <a:avLst/>
          </a:prstGeom>
        </p:spPr>
      </p:pic>
      <p:sp>
        <p:nvSpPr>
          <p:cNvPr id="10" name="Text Placeholder 4"/>
          <p:cNvSpPr>
            <a:spLocks noGrp="1"/>
          </p:cNvSpPr>
          <p:nvPr>
            <p:ph type="body" sz="quarter" idx="10" hasCustomPrompt="1"/>
          </p:nvPr>
        </p:nvSpPr>
        <p:spPr>
          <a:xfrm>
            <a:off x="2609852" y="3686175"/>
            <a:ext cx="9275233" cy="584200"/>
          </a:xfrm>
          <a:prstGeom prst="rect">
            <a:avLst/>
          </a:prstGeom>
        </p:spPr>
        <p:txBody>
          <a:bodyPr/>
          <a:lstStyle>
            <a:lvl1pPr marL="0" indent="0">
              <a:buFontTx/>
              <a:buNone/>
              <a:defRPr sz="3200" b="0" i="0">
                <a:solidFill>
                  <a:schemeClr val="bg1"/>
                </a:solidFill>
                <a:latin typeface="Helvetica" charset="0"/>
                <a:ea typeface="Helvetica" charset="0"/>
                <a:cs typeface="Helvetica" charset="0"/>
              </a:defRPr>
            </a:lvl1pPr>
          </a:lstStyle>
          <a:p>
            <a:pPr lvl="0"/>
            <a:r>
              <a:rPr lang="en-US" dirty="0" smtClean="0"/>
              <a:t>SECTION BREAK</a:t>
            </a:r>
          </a:p>
        </p:txBody>
      </p:sp>
    </p:spTree>
    <p:extLst>
      <p:ext uri="{BB962C8B-B14F-4D97-AF65-F5344CB8AC3E}">
        <p14:creationId xmlns:p14="http://schemas.microsoft.com/office/powerpoint/2010/main" val="30127850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Break Slide 5">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1999" cy="6858001"/>
          </a:xfrm>
          <a:prstGeom prst="rect">
            <a:avLst/>
          </a:prstGeom>
        </p:spPr>
      </p:pic>
      <p:sp>
        <p:nvSpPr>
          <p:cNvPr id="8" name="Rectangle 7"/>
          <p:cNvSpPr/>
          <p:nvPr userDrawn="1"/>
        </p:nvSpPr>
        <p:spPr>
          <a:xfrm>
            <a:off x="1" y="3552784"/>
            <a:ext cx="2419351" cy="732515"/>
          </a:xfrm>
          <a:prstGeom prst="rect">
            <a:avLst/>
          </a:prstGeom>
          <a:solidFill>
            <a:srgbClr val="006999">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userDrawn="1"/>
        </p:nvSpPr>
        <p:spPr>
          <a:xfrm>
            <a:off x="2419352" y="3552782"/>
            <a:ext cx="9772649" cy="732515"/>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93986" y="6133563"/>
            <a:ext cx="1837471" cy="592243"/>
          </a:xfrm>
          <a:prstGeom prst="rect">
            <a:avLst/>
          </a:prstGeom>
        </p:spPr>
      </p:pic>
      <p:sp>
        <p:nvSpPr>
          <p:cNvPr id="10" name="Text Placeholder 4"/>
          <p:cNvSpPr>
            <a:spLocks noGrp="1"/>
          </p:cNvSpPr>
          <p:nvPr>
            <p:ph type="body" sz="quarter" idx="10" hasCustomPrompt="1"/>
          </p:nvPr>
        </p:nvSpPr>
        <p:spPr>
          <a:xfrm>
            <a:off x="2609852" y="3686175"/>
            <a:ext cx="9275233" cy="584200"/>
          </a:xfrm>
          <a:prstGeom prst="rect">
            <a:avLst/>
          </a:prstGeom>
        </p:spPr>
        <p:txBody>
          <a:bodyPr/>
          <a:lstStyle>
            <a:lvl1pPr marL="0" indent="0">
              <a:buFontTx/>
              <a:buNone/>
              <a:defRPr sz="3200" b="0" i="0">
                <a:solidFill>
                  <a:schemeClr val="bg1"/>
                </a:solidFill>
                <a:latin typeface="Helvetica" charset="0"/>
                <a:ea typeface="Helvetica" charset="0"/>
                <a:cs typeface="Helvetica" charset="0"/>
              </a:defRPr>
            </a:lvl1pPr>
          </a:lstStyle>
          <a:p>
            <a:pPr lvl="0"/>
            <a:r>
              <a:rPr lang="en-US" dirty="0" smtClean="0"/>
              <a:t>SECTION BREAK</a:t>
            </a:r>
          </a:p>
        </p:txBody>
      </p:sp>
    </p:spTree>
    <p:extLst>
      <p:ext uri="{BB962C8B-B14F-4D97-AF65-F5344CB8AC3E}">
        <p14:creationId xmlns:p14="http://schemas.microsoft.com/office/powerpoint/2010/main" val="41545805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Break Slide 6">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71429"/>
          </a:xfrm>
          <a:prstGeom prst="rect">
            <a:avLst/>
          </a:prstGeom>
        </p:spPr>
      </p:pic>
      <p:sp>
        <p:nvSpPr>
          <p:cNvPr id="4" name="Rectangle 3"/>
          <p:cNvSpPr/>
          <p:nvPr userDrawn="1"/>
        </p:nvSpPr>
        <p:spPr>
          <a:xfrm>
            <a:off x="1" y="3552784"/>
            <a:ext cx="2419351" cy="732515"/>
          </a:xfrm>
          <a:prstGeom prst="rect">
            <a:avLst/>
          </a:prstGeom>
          <a:solidFill>
            <a:srgbClr val="006999">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2419352" y="3552782"/>
            <a:ext cx="9772649" cy="732515"/>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93986" y="6133563"/>
            <a:ext cx="1837471" cy="592243"/>
          </a:xfrm>
          <a:prstGeom prst="rect">
            <a:avLst/>
          </a:prstGeom>
        </p:spPr>
      </p:pic>
      <p:sp>
        <p:nvSpPr>
          <p:cNvPr id="9" name="Text Placeholder 4"/>
          <p:cNvSpPr>
            <a:spLocks noGrp="1"/>
          </p:cNvSpPr>
          <p:nvPr>
            <p:ph type="body" sz="quarter" idx="10" hasCustomPrompt="1"/>
          </p:nvPr>
        </p:nvSpPr>
        <p:spPr>
          <a:xfrm>
            <a:off x="2609852" y="3686175"/>
            <a:ext cx="9275233" cy="584200"/>
          </a:xfrm>
          <a:prstGeom prst="rect">
            <a:avLst/>
          </a:prstGeom>
        </p:spPr>
        <p:txBody>
          <a:bodyPr/>
          <a:lstStyle>
            <a:lvl1pPr marL="0" indent="0">
              <a:buFontTx/>
              <a:buNone/>
              <a:defRPr sz="3200" b="0" i="0">
                <a:solidFill>
                  <a:schemeClr val="bg1"/>
                </a:solidFill>
                <a:latin typeface="Helvetica" charset="0"/>
                <a:ea typeface="Helvetica" charset="0"/>
                <a:cs typeface="Helvetica" charset="0"/>
              </a:defRPr>
            </a:lvl1pPr>
          </a:lstStyle>
          <a:p>
            <a:pPr lvl="0"/>
            <a:r>
              <a:rPr lang="en-US" dirty="0" smtClean="0"/>
              <a:t>SECTION BREAK</a:t>
            </a:r>
          </a:p>
        </p:txBody>
      </p:sp>
    </p:spTree>
    <p:extLst>
      <p:ext uri="{BB962C8B-B14F-4D97-AF65-F5344CB8AC3E}">
        <p14:creationId xmlns:p14="http://schemas.microsoft.com/office/powerpoint/2010/main" val="2051850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A970A-4979-6442-84D9-5D799EF4A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C327D68-5761-7B4B-9C09-B4778D63DF64}"/>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ABEA80-97CF-EA44-AD3C-1874E9DD394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620601-BB8C-E948-87B9-905886D619A0}"/>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26DC1CEE-2FF5-1647-883F-5DCAF49C05E2}"/>
              </a:ext>
            </a:extLst>
          </p:cNvPr>
          <p:cNvSpPr>
            <a:spLocks noGrp="1"/>
          </p:cNvSpPr>
          <p:nvPr>
            <p:ph type="ftr" sz="quarter" idx="11"/>
          </p:nvPr>
        </p:nvSpPr>
        <p:spPr>
          <a:xfrm>
            <a:off x="4038600" y="6356350"/>
            <a:ext cx="4114800" cy="365125"/>
          </a:xfrm>
          <a:prstGeom prst="rect">
            <a:avLst/>
          </a:prstGeom>
        </p:spPr>
        <p:txBody>
          <a:bodyPr/>
          <a:lstStyle/>
          <a:p>
            <a:r>
              <a:rPr lang="en-US" dirty="0"/>
              <a:t>HCPF Leadership Meeting</a:t>
            </a:r>
          </a:p>
        </p:txBody>
      </p:sp>
      <p:sp>
        <p:nvSpPr>
          <p:cNvPr id="7" name="Slide Number Placeholder 6">
            <a:extLst>
              <a:ext uri="{FF2B5EF4-FFF2-40B4-BE49-F238E27FC236}">
                <a16:creationId xmlns:a16="http://schemas.microsoft.com/office/drawing/2014/main" id="{252F4288-64E2-6D47-80C4-E72094441171}"/>
              </a:ext>
            </a:extLst>
          </p:cNvPr>
          <p:cNvSpPr>
            <a:spLocks noGrp="1"/>
          </p:cNvSpPr>
          <p:nvPr>
            <p:ph type="sldNum" sz="quarter" idx="12"/>
          </p:nvPr>
        </p:nvSpPr>
        <p:spPr>
          <a:xfrm>
            <a:off x="8610600" y="6356350"/>
            <a:ext cx="2743200" cy="365125"/>
          </a:xfrm>
          <a:prstGeom prst="rect">
            <a:avLst/>
          </a:prstGeom>
        </p:spPr>
        <p:txBody>
          <a:bodyPr/>
          <a:lstStyle/>
          <a:p>
            <a:fld id="{2DFC4DD0-E305-7E47-A646-DA360DADC3CB}" type="slidenum">
              <a:rPr lang="en-US" smtClean="0"/>
              <a:t>‹#›</a:t>
            </a:fld>
            <a:endParaRPr lang="en-US" dirty="0"/>
          </a:p>
        </p:txBody>
      </p:sp>
    </p:spTree>
    <p:extLst>
      <p:ext uri="{BB962C8B-B14F-4D97-AF65-F5344CB8AC3E}">
        <p14:creationId xmlns:p14="http://schemas.microsoft.com/office/powerpoint/2010/main" val="28616443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Break Slide 7">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p:cNvSpPr/>
          <p:nvPr userDrawn="1"/>
        </p:nvSpPr>
        <p:spPr>
          <a:xfrm>
            <a:off x="1" y="3552784"/>
            <a:ext cx="2419351" cy="732515"/>
          </a:xfrm>
          <a:prstGeom prst="rect">
            <a:avLst/>
          </a:prstGeom>
          <a:solidFill>
            <a:srgbClr val="006999">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2419352" y="3552782"/>
            <a:ext cx="9772649" cy="732515"/>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93986" y="6133563"/>
            <a:ext cx="1837471" cy="592243"/>
          </a:xfrm>
          <a:prstGeom prst="rect">
            <a:avLst/>
          </a:prstGeom>
        </p:spPr>
      </p:pic>
      <p:sp>
        <p:nvSpPr>
          <p:cNvPr id="10" name="Text Placeholder 4"/>
          <p:cNvSpPr>
            <a:spLocks noGrp="1"/>
          </p:cNvSpPr>
          <p:nvPr>
            <p:ph type="body" sz="quarter" idx="10" hasCustomPrompt="1"/>
          </p:nvPr>
        </p:nvSpPr>
        <p:spPr>
          <a:xfrm>
            <a:off x="2609852" y="3686175"/>
            <a:ext cx="9275233" cy="584200"/>
          </a:xfrm>
          <a:prstGeom prst="rect">
            <a:avLst/>
          </a:prstGeom>
        </p:spPr>
        <p:txBody>
          <a:bodyPr/>
          <a:lstStyle>
            <a:lvl1pPr marL="0" indent="0">
              <a:buFontTx/>
              <a:buNone/>
              <a:defRPr sz="3200" b="0" i="0">
                <a:solidFill>
                  <a:schemeClr val="bg1"/>
                </a:solidFill>
                <a:latin typeface="Helvetica" charset="0"/>
                <a:ea typeface="Helvetica" charset="0"/>
                <a:cs typeface="Helvetica" charset="0"/>
              </a:defRPr>
            </a:lvl1pPr>
          </a:lstStyle>
          <a:p>
            <a:pPr lvl="0"/>
            <a:r>
              <a:rPr lang="en-US" dirty="0" smtClean="0"/>
              <a:t>SECTION BREAK</a:t>
            </a:r>
          </a:p>
        </p:txBody>
      </p:sp>
    </p:spTree>
    <p:extLst>
      <p:ext uri="{BB962C8B-B14F-4D97-AF65-F5344CB8AC3E}">
        <p14:creationId xmlns:p14="http://schemas.microsoft.com/office/powerpoint/2010/main" val="12859756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Slide with image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419352" cy="6858000"/>
          </a:xfrm>
          <a:prstGeom prst="rect">
            <a:avLst/>
          </a:prstGeom>
        </p:spPr>
      </p:pic>
      <p:sp>
        <p:nvSpPr>
          <p:cNvPr id="3" name="Rectangle 2"/>
          <p:cNvSpPr/>
          <p:nvPr userDrawn="1"/>
        </p:nvSpPr>
        <p:spPr>
          <a:xfrm>
            <a:off x="1" y="428266"/>
            <a:ext cx="2419351" cy="555583"/>
          </a:xfrm>
          <a:prstGeom prst="rect">
            <a:avLst/>
          </a:prstGeom>
          <a:solidFill>
            <a:srgbClr val="006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2419352" y="428266"/>
            <a:ext cx="9772649"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08799" y="6133562"/>
            <a:ext cx="1776247" cy="572510"/>
          </a:xfrm>
          <a:prstGeom prst="rect">
            <a:avLst/>
          </a:prstGeom>
        </p:spPr>
      </p:pic>
      <p:sp>
        <p:nvSpPr>
          <p:cNvPr id="9" name="Text Placeholder 4"/>
          <p:cNvSpPr>
            <a:spLocks noGrp="1"/>
          </p:cNvSpPr>
          <p:nvPr>
            <p:ph type="body" sz="quarter" idx="10" hasCustomPrompt="1"/>
          </p:nvPr>
        </p:nvSpPr>
        <p:spPr>
          <a:xfrm>
            <a:off x="2724117" y="469096"/>
            <a:ext cx="9275233" cy="584200"/>
          </a:xfrm>
          <a:prstGeom prst="rect">
            <a:avLst/>
          </a:prstGeom>
        </p:spPr>
        <p:txBody>
          <a:bodyPr/>
          <a:lstStyle>
            <a:lvl1pPr marL="0" indent="0">
              <a:buFontTx/>
              <a:buNone/>
              <a:defRPr sz="2800" b="0" i="0">
                <a:solidFill>
                  <a:schemeClr val="bg1"/>
                </a:solidFill>
                <a:latin typeface="Helvetica" charset="0"/>
                <a:ea typeface="Helvetica" charset="0"/>
                <a:cs typeface="Helvetica" charset="0"/>
              </a:defRPr>
            </a:lvl1pPr>
          </a:lstStyle>
          <a:p>
            <a:pPr lvl="0"/>
            <a:r>
              <a:rPr lang="en-US" dirty="0" smtClean="0"/>
              <a:t>SECTION TITLE</a:t>
            </a:r>
          </a:p>
        </p:txBody>
      </p:sp>
      <p:sp>
        <p:nvSpPr>
          <p:cNvPr id="10" name="Text Placeholder 5"/>
          <p:cNvSpPr>
            <a:spLocks noGrp="1"/>
          </p:cNvSpPr>
          <p:nvPr>
            <p:ph type="body" sz="quarter" idx="12" hasCustomPrompt="1"/>
          </p:nvPr>
        </p:nvSpPr>
        <p:spPr>
          <a:xfrm>
            <a:off x="2724117" y="1796189"/>
            <a:ext cx="7886700" cy="3265623"/>
          </a:xfrm>
          <a:prstGeom prst="rect">
            <a:avLst/>
          </a:prstGeom>
        </p:spPr>
        <p:txBody>
          <a:bodyPr/>
          <a:lstStyle>
            <a:lvl1pPr>
              <a:defRPr sz="2000" b="0" i="0">
                <a:solidFill>
                  <a:schemeClr val="tx1">
                    <a:lumMod val="65000"/>
                    <a:lumOff val="35000"/>
                  </a:schemeClr>
                </a:solidFill>
                <a:latin typeface="Helvetica" charset="0"/>
                <a:ea typeface="Helvetica" charset="0"/>
                <a:cs typeface="Helvetica" charset="0"/>
              </a:defRPr>
            </a:lvl1pPr>
            <a:lvl2pPr>
              <a:defRPr sz="1800" b="0" i="0">
                <a:solidFill>
                  <a:schemeClr val="tx1">
                    <a:lumMod val="65000"/>
                    <a:lumOff val="35000"/>
                  </a:schemeClr>
                </a:solidFill>
                <a:latin typeface="Helvetica" charset="0"/>
                <a:ea typeface="Helvetica" charset="0"/>
                <a:cs typeface="Helvetica" charset="0"/>
              </a:defRPr>
            </a:lvl2pPr>
            <a:lvl3pPr>
              <a:defRPr sz="1800" b="0" i="0">
                <a:solidFill>
                  <a:schemeClr val="tx1">
                    <a:lumMod val="65000"/>
                    <a:lumOff val="35000"/>
                  </a:schemeClr>
                </a:solidFill>
                <a:latin typeface="Helvetica" charset="0"/>
                <a:ea typeface="Helvetica" charset="0"/>
                <a:cs typeface="Helvetica" charset="0"/>
              </a:defRPr>
            </a:lvl3pPr>
            <a:lvl4pPr>
              <a:defRPr sz="1800" b="0" i="0">
                <a:solidFill>
                  <a:schemeClr val="tx1">
                    <a:lumMod val="65000"/>
                    <a:lumOff val="35000"/>
                  </a:schemeClr>
                </a:solidFill>
                <a:latin typeface="Helvetica" charset="0"/>
                <a:ea typeface="Helvetica" charset="0"/>
                <a:cs typeface="Helvetica" charset="0"/>
              </a:defRPr>
            </a:lvl4pPr>
            <a:lvl5pPr>
              <a:defRPr sz="1800" b="0" i="0">
                <a:solidFill>
                  <a:schemeClr val="tx1">
                    <a:lumMod val="65000"/>
                    <a:lumOff val="35000"/>
                  </a:schemeClr>
                </a:solidFill>
                <a:latin typeface="Helvetica" charset="0"/>
                <a:ea typeface="Helvetica" charset="0"/>
                <a:cs typeface="Helvetica" charset="0"/>
              </a:defRPr>
            </a:lvl5pPr>
          </a:lstStyle>
          <a:p>
            <a:pPr lvl="0"/>
            <a:r>
              <a:rPr lang="en-US" dirty="0" smtClean="0"/>
              <a:t>Bullet list</a:t>
            </a:r>
          </a:p>
          <a:p>
            <a:pPr lvl="0"/>
            <a:r>
              <a:rPr lang="en-US" dirty="0" smtClean="0"/>
              <a:t>A</a:t>
            </a:r>
          </a:p>
          <a:p>
            <a:pPr lvl="0"/>
            <a:r>
              <a:rPr lang="en-US" dirty="0" smtClean="0"/>
              <a:t>B</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84231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Slide with image 2">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2419351" cy="6858000"/>
          </a:xfrm>
          <a:prstGeom prst="rect">
            <a:avLst/>
          </a:prstGeom>
        </p:spPr>
      </p:pic>
      <p:sp>
        <p:nvSpPr>
          <p:cNvPr id="3" name="Rectangle 2"/>
          <p:cNvSpPr/>
          <p:nvPr userDrawn="1"/>
        </p:nvSpPr>
        <p:spPr>
          <a:xfrm>
            <a:off x="1" y="428266"/>
            <a:ext cx="2419351" cy="555583"/>
          </a:xfrm>
          <a:prstGeom prst="rect">
            <a:avLst/>
          </a:prstGeom>
          <a:solidFill>
            <a:srgbClr val="006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2419352" y="428266"/>
            <a:ext cx="9772649"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08799" y="6133562"/>
            <a:ext cx="1776247" cy="572510"/>
          </a:xfrm>
          <a:prstGeom prst="rect">
            <a:avLst/>
          </a:prstGeom>
        </p:spPr>
      </p:pic>
      <p:sp>
        <p:nvSpPr>
          <p:cNvPr id="9" name="Text Placeholder 2"/>
          <p:cNvSpPr>
            <a:spLocks noGrp="1"/>
          </p:cNvSpPr>
          <p:nvPr>
            <p:ph type="body" sz="quarter" idx="11" hasCustomPrompt="1"/>
          </p:nvPr>
        </p:nvSpPr>
        <p:spPr>
          <a:xfrm>
            <a:off x="2724117" y="1743075"/>
            <a:ext cx="8115300" cy="3557588"/>
          </a:xfrm>
          <a:prstGeom prst="rect">
            <a:avLst/>
          </a:prstGeom>
        </p:spPr>
        <p:txBody>
          <a:bodyPr/>
          <a:lstStyle>
            <a:lvl1pPr marL="0" indent="0">
              <a:buFontTx/>
              <a:buNone/>
              <a:defRPr sz="2000">
                <a:solidFill>
                  <a:schemeClr val="tx1">
                    <a:lumMod val="65000"/>
                    <a:lumOff val="35000"/>
                  </a:schemeClr>
                </a:solidFill>
                <a:latin typeface="Helvetica" charset="0"/>
                <a:ea typeface="Helvetica" charset="0"/>
                <a:cs typeface="Helvetica" charset="0"/>
              </a:defRPr>
            </a:lvl1pPr>
          </a:lstStyle>
          <a:p>
            <a:pPr lvl="0"/>
            <a:r>
              <a:rPr lang="en-US" dirty="0" smtClean="0"/>
              <a:t>Paragraph text</a:t>
            </a:r>
          </a:p>
        </p:txBody>
      </p:sp>
      <p:sp>
        <p:nvSpPr>
          <p:cNvPr id="10" name="Text Placeholder 4"/>
          <p:cNvSpPr>
            <a:spLocks noGrp="1"/>
          </p:cNvSpPr>
          <p:nvPr>
            <p:ph type="body" sz="quarter" idx="10" hasCustomPrompt="1"/>
          </p:nvPr>
        </p:nvSpPr>
        <p:spPr>
          <a:xfrm>
            <a:off x="2724117" y="469096"/>
            <a:ext cx="9275233" cy="584200"/>
          </a:xfrm>
          <a:prstGeom prst="rect">
            <a:avLst/>
          </a:prstGeom>
        </p:spPr>
        <p:txBody>
          <a:bodyPr/>
          <a:lstStyle>
            <a:lvl1pPr marL="0" indent="0">
              <a:buFontTx/>
              <a:buNone/>
              <a:defRPr sz="2800" b="0" i="0">
                <a:solidFill>
                  <a:schemeClr val="bg1"/>
                </a:solidFill>
                <a:latin typeface="Helvetica" charset="0"/>
                <a:ea typeface="Helvetica" charset="0"/>
                <a:cs typeface="Helvetica" charset="0"/>
              </a:defRPr>
            </a:lvl1pPr>
          </a:lstStyle>
          <a:p>
            <a:pPr lvl="0"/>
            <a:r>
              <a:rPr lang="en-US" dirty="0" smtClean="0"/>
              <a:t>SECTION TITLE</a:t>
            </a:r>
          </a:p>
        </p:txBody>
      </p:sp>
    </p:spTree>
    <p:extLst>
      <p:ext uri="{BB962C8B-B14F-4D97-AF65-F5344CB8AC3E}">
        <p14:creationId xmlns:p14="http://schemas.microsoft.com/office/powerpoint/2010/main" val="39224929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Slide with image 3">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0"/>
            <a:ext cx="2419352" cy="6858000"/>
          </a:xfrm>
          <a:prstGeom prst="rect">
            <a:avLst/>
          </a:prstGeom>
        </p:spPr>
      </p:pic>
      <p:sp>
        <p:nvSpPr>
          <p:cNvPr id="3" name="Rectangle 2"/>
          <p:cNvSpPr/>
          <p:nvPr userDrawn="1"/>
        </p:nvSpPr>
        <p:spPr>
          <a:xfrm>
            <a:off x="1" y="428266"/>
            <a:ext cx="2419351" cy="555583"/>
          </a:xfrm>
          <a:prstGeom prst="rect">
            <a:avLst/>
          </a:prstGeom>
          <a:solidFill>
            <a:srgbClr val="006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2419352" y="428266"/>
            <a:ext cx="9772649"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08799" y="6133562"/>
            <a:ext cx="1776247" cy="572510"/>
          </a:xfrm>
          <a:prstGeom prst="rect">
            <a:avLst/>
          </a:prstGeom>
        </p:spPr>
      </p:pic>
      <p:sp>
        <p:nvSpPr>
          <p:cNvPr id="9" name="Text Placeholder 4"/>
          <p:cNvSpPr>
            <a:spLocks noGrp="1"/>
          </p:cNvSpPr>
          <p:nvPr>
            <p:ph type="body" sz="quarter" idx="10" hasCustomPrompt="1"/>
          </p:nvPr>
        </p:nvSpPr>
        <p:spPr>
          <a:xfrm>
            <a:off x="2724117" y="469096"/>
            <a:ext cx="9275233" cy="584200"/>
          </a:xfrm>
          <a:prstGeom prst="rect">
            <a:avLst/>
          </a:prstGeom>
        </p:spPr>
        <p:txBody>
          <a:bodyPr/>
          <a:lstStyle>
            <a:lvl1pPr marL="0" indent="0">
              <a:buFontTx/>
              <a:buNone/>
              <a:defRPr sz="2800" b="0" i="0">
                <a:solidFill>
                  <a:schemeClr val="bg1"/>
                </a:solidFill>
                <a:latin typeface="Helvetica" charset="0"/>
                <a:ea typeface="Helvetica" charset="0"/>
                <a:cs typeface="Helvetica" charset="0"/>
              </a:defRPr>
            </a:lvl1pPr>
          </a:lstStyle>
          <a:p>
            <a:pPr lvl="0"/>
            <a:r>
              <a:rPr lang="en-US" dirty="0" smtClean="0"/>
              <a:t>SECTION TITLE</a:t>
            </a:r>
          </a:p>
        </p:txBody>
      </p:sp>
      <p:sp>
        <p:nvSpPr>
          <p:cNvPr id="11" name="Text Placeholder 5"/>
          <p:cNvSpPr>
            <a:spLocks noGrp="1"/>
          </p:cNvSpPr>
          <p:nvPr>
            <p:ph type="body" sz="quarter" idx="12" hasCustomPrompt="1"/>
          </p:nvPr>
        </p:nvSpPr>
        <p:spPr>
          <a:xfrm>
            <a:off x="2724117" y="1796189"/>
            <a:ext cx="7886700" cy="3265623"/>
          </a:xfrm>
          <a:prstGeom prst="rect">
            <a:avLst/>
          </a:prstGeom>
        </p:spPr>
        <p:txBody>
          <a:bodyPr/>
          <a:lstStyle>
            <a:lvl1pPr>
              <a:defRPr sz="2000" b="0" i="0">
                <a:solidFill>
                  <a:schemeClr val="tx1">
                    <a:lumMod val="65000"/>
                    <a:lumOff val="35000"/>
                  </a:schemeClr>
                </a:solidFill>
                <a:latin typeface="Helvetica" charset="0"/>
                <a:ea typeface="Helvetica" charset="0"/>
                <a:cs typeface="Helvetica" charset="0"/>
              </a:defRPr>
            </a:lvl1pPr>
            <a:lvl2pPr>
              <a:defRPr sz="1800" b="0" i="0">
                <a:solidFill>
                  <a:schemeClr val="tx1">
                    <a:lumMod val="65000"/>
                    <a:lumOff val="35000"/>
                  </a:schemeClr>
                </a:solidFill>
                <a:latin typeface="Helvetica" charset="0"/>
                <a:ea typeface="Helvetica" charset="0"/>
                <a:cs typeface="Helvetica" charset="0"/>
              </a:defRPr>
            </a:lvl2pPr>
            <a:lvl3pPr>
              <a:defRPr sz="1800" b="0" i="0">
                <a:solidFill>
                  <a:schemeClr val="tx1">
                    <a:lumMod val="65000"/>
                    <a:lumOff val="35000"/>
                  </a:schemeClr>
                </a:solidFill>
                <a:latin typeface="Helvetica" charset="0"/>
                <a:ea typeface="Helvetica" charset="0"/>
                <a:cs typeface="Helvetica" charset="0"/>
              </a:defRPr>
            </a:lvl3pPr>
            <a:lvl4pPr>
              <a:defRPr sz="1800" b="0" i="0">
                <a:solidFill>
                  <a:schemeClr val="tx1">
                    <a:lumMod val="65000"/>
                    <a:lumOff val="35000"/>
                  </a:schemeClr>
                </a:solidFill>
                <a:latin typeface="Helvetica" charset="0"/>
                <a:ea typeface="Helvetica" charset="0"/>
                <a:cs typeface="Helvetica" charset="0"/>
              </a:defRPr>
            </a:lvl4pPr>
            <a:lvl5pPr>
              <a:defRPr sz="1800" b="0" i="0">
                <a:solidFill>
                  <a:schemeClr val="tx1">
                    <a:lumMod val="65000"/>
                    <a:lumOff val="35000"/>
                  </a:schemeClr>
                </a:solidFill>
                <a:latin typeface="Helvetica" charset="0"/>
                <a:ea typeface="Helvetica" charset="0"/>
                <a:cs typeface="Helvetica" charset="0"/>
              </a:defRPr>
            </a:lvl5pPr>
          </a:lstStyle>
          <a:p>
            <a:pPr lvl="0"/>
            <a:r>
              <a:rPr lang="en-US" dirty="0" smtClean="0"/>
              <a:t>Bullet list</a:t>
            </a:r>
          </a:p>
          <a:p>
            <a:pPr lvl="0"/>
            <a:r>
              <a:rPr lang="en-US" dirty="0" smtClean="0"/>
              <a:t>A</a:t>
            </a:r>
          </a:p>
          <a:p>
            <a:pPr lvl="0"/>
            <a:r>
              <a:rPr lang="en-US" dirty="0" smtClean="0"/>
              <a:t>B</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863059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Slide with image 4">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2419349" cy="6858000"/>
          </a:xfrm>
          <a:prstGeom prst="rect">
            <a:avLst/>
          </a:prstGeom>
        </p:spPr>
      </p:pic>
      <p:sp>
        <p:nvSpPr>
          <p:cNvPr id="3" name="Rectangle 2"/>
          <p:cNvSpPr/>
          <p:nvPr userDrawn="1"/>
        </p:nvSpPr>
        <p:spPr>
          <a:xfrm>
            <a:off x="1" y="428266"/>
            <a:ext cx="2419351" cy="555583"/>
          </a:xfrm>
          <a:prstGeom prst="rect">
            <a:avLst/>
          </a:prstGeom>
          <a:solidFill>
            <a:srgbClr val="006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2419352" y="428266"/>
            <a:ext cx="9772649"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08799" y="6133562"/>
            <a:ext cx="1776247" cy="572510"/>
          </a:xfrm>
          <a:prstGeom prst="rect">
            <a:avLst/>
          </a:prstGeom>
        </p:spPr>
      </p:pic>
      <p:sp>
        <p:nvSpPr>
          <p:cNvPr id="9" name="Text Placeholder 2"/>
          <p:cNvSpPr>
            <a:spLocks noGrp="1"/>
          </p:cNvSpPr>
          <p:nvPr>
            <p:ph type="body" sz="quarter" idx="11" hasCustomPrompt="1"/>
          </p:nvPr>
        </p:nvSpPr>
        <p:spPr>
          <a:xfrm>
            <a:off x="2724117" y="1743075"/>
            <a:ext cx="8115300" cy="3557588"/>
          </a:xfrm>
          <a:prstGeom prst="rect">
            <a:avLst/>
          </a:prstGeom>
        </p:spPr>
        <p:txBody>
          <a:bodyPr/>
          <a:lstStyle>
            <a:lvl1pPr marL="0" indent="0">
              <a:buFontTx/>
              <a:buNone/>
              <a:defRPr sz="2000">
                <a:solidFill>
                  <a:schemeClr val="tx1">
                    <a:lumMod val="65000"/>
                    <a:lumOff val="35000"/>
                  </a:schemeClr>
                </a:solidFill>
                <a:latin typeface="Helvetica" charset="0"/>
                <a:ea typeface="Helvetica" charset="0"/>
                <a:cs typeface="Helvetica" charset="0"/>
              </a:defRPr>
            </a:lvl1pPr>
          </a:lstStyle>
          <a:p>
            <a:pPr lvl="0"/>
            <a:r>
              <a:rPr lang="en-US" dirty="0" smtClean="0"/>
              <a:t>Paragraph text</a:t>
            </a:r>
          </a:p>
        </p:txBody>
      </p:sp>
      <p:sp>
        <p:nvSpPr>
          <p:cNvPr id="10" name="Text Placeholder 4"/>
          <p:cNvSpPr>
            <a:spLocks noGrp="1"/>
          </p:cNvSpPr>
          <p:nvPr>
            <p:ph type="body" sz="quarter" idx="10" hasCustomPrompt="1"/>
          </p:nvPr>
        </p:nvSpPr>
        <p:spPr>
          <a:xfrm>
            <a:off x="2724117" y="469096"/>
            <a:ext cx="9275233" cy="584200"/>
          </a:xfrm>
          <a:prstGeom prst="rect">
            <a:avLst/>
          </a:prstGeom>
        </p:spPr>
        <p:txBody>
          <a:bodyPr/>
          <a:lstStyle>
            <a:lvl1pPr marL="0" indent="0">
              <a:buFontTx/>
              <a:buNone/>
              <a:defRPr sz="2800" b="0" i="0">
                <a:solidFill>
                  <a:schemeClr val="bg1"/>
                </a:solidFill>
                <a:latin typeface="Helvetica" charset="0"/>
                <a:ea typeface="Helvetica" charset="0"/>
                <a:cs typeface="Helvetica" charset="0"/>
              </a:defRPr>
            </a:lvl1pPr>
          </a:lstStyle>
          <a:p>
            <a:pPr lvl="0"/>
            <a:r>
              <a:rPr lang="en-US" dirty="0" smtClean="0"/>
              <a:t>SECTION TITLE</a:t>
            </a:r>
          </a:p>
        </p:txBody>
      </p:sp>
    </p:spTree>
    <p:extLst>
      <p:ext uri="{BB962C8B-B14F-4D97-AF65-F5344CB8AC3E}">
        <p14:creationId xmlns:p14="http://schemas.microsoft.com/office/powerpoint/2010/main" val="27673481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Slide with image 5">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419352" cy="6858000"/>
          </a:xfrm>
          <a:prstGeom prst="rect">
            <a:avLst/>
          </a:prstGeom>
        </p:spPr>
      </p:pic>
      <p:sp>
        <p:nvSpPr>
          <p:cNvPr id="3" name="Rectangle 2"/>
          <p:cNvSpPr/>
          <p:nvPr userDrawn="1"/>
        </p:nvSpPr>
        <p:spPr>
          <a:xfrm>
            <a:off x="1" y="428266"/>
            <a:ext cx="2419351" cy="555583"/>
          </a:xfrm>
          <a:prstGeom prst="rect">
            <a:avLst/>
          </a:prstGeom>
          <a:solidFill>
            <a:srgbClr val="006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2419352" y="428266"/>
            <a:ext cx="9772649"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08799" y="6133562"/>
            <a:ext cx="1776247" cy="572510"/>
          </a:xfrm>
          <a:prstGeom prst="rect">
            <a:avLst/>
          </a:prstGeom>
        </p:spPr>
      </p:pic>
      <p:sp>
        <p:nvSpPr>
          <p:cNvPr id="9" name="Text Placeholder 4"/>
          <p:cNvSpPr>
            <a:spLocks noGrp="1"/>
          </p:cNvSpPr>
          <p:nvPr>
            <p:ph type="body" sz="quarter" idx="10" hasCustomPrompt="1"/>
          </p:nvPr>
        </p:nvSpPr>
        <p:spPr>
          <a:xfrm>
            <a:off x="2724117" y="469096"/>
            <a:ext cx="9275233" cy="584200"/>
          </a:xfrm>
          <a:prstGeom prst="rect">
            <a:avLst/>
          </a:prstGeom>
        </p:spPr>
        <p:txBody>
          <a:bodyPr/>
          <a:lstStyle>
            <a:lvl1pPr marL="0" indent="0">
              <a:buFontTx/>
              <a:buNone/>
              <a:defRPr sz="2800" b="0" i="0">
                <a:solidFill>
                  <a:schemeClr val="bg1"/>
                </a:solidFill>
                <a:latin typeface="Helvetica" charset="0"/>
                <a:ea typeface="Helvetica" charset="0"/>
                <a:cs typeface="Helvetica" charset="0"/>
              </a:defRPr>
            </a:lvl1pPr>
          </a:lstStyle>
          <a:p>
            <a:pPr lvl="0"/>
            <a:r>
              <a:rPr lang="en-US" dirty="0" smtClean="0"/>
              <a:t>SECTION TITLE</a:t>
            </a:r>
          </a:p>
        </p:txBody>
      </p:sp>
      <p:sp>
        <p:nvSpPr>
          <p:cNvPr id="11" name="Text Placeholder 5"/>
          <p:cNvSpPr>
            <a:spLocks noGrp="1"/>
          </p:cNvSpPr>
          <p:nvPr>
            <p:ph type="body" sz="quarter" idx="12" hasCustomPrompt="1"/>
          </p:nvPr>
        </p:nvSpPr>
        <p:spPr>
          <a:xfrm>
            <a:off x="2724117" y="1796189"/>
            <a:ext cx="7886700" cy="3265623"/>
          </a:xfrm>
          <a:prstGeom prst="rect">
            <a:avLst/>
          </a:prstGeom>
        </p:spPr>
        <p:txBody>
          <a:bodyPr/>
          <a:lstStyle>
            <a:lvl1pPr>
              <a:defRPr sz="2000" b="0" i="0">
                <a:solidFill>
                  <a:schemeClr val="tx1">
                    <a:lumMod val="65000"/>
                    <a:lumOff val="35000"/>
                  </a:schemeClr>
                </a:solidFill>
                <a:latin typeface="Helvetica" charset="0"/>
                <a:ea typeface="Helvetica" charset="0"/>
                <a:cs typeface="Helvetica" charset="0"/>
              </a:defRPr>
            </a:lvl1pPr>
            <a:lvl2pPr>
              <a:defRPr sz="1800" b="0" i="0">
                <a:solidFill>
                  <a:schemeClr val="tx1">
                    <a:lumMod val="65000"/>
                    <a:lumOff val="35000"/>
                  </a:schemeClr>
                </a:solidFill>
                <a:latin typeface="Helvetica" charset="0"/>
                <a:ea typeface="Helvetica" charset="0"/>
                <a:cs typeface="Helvetica" charset="0"/>
              </a:defRPr>
            </a:lvl2pPr>
            <a:lvl3pPr>
              <a:defRPr sz="1800" b="0" i="0">
                <a:solidFill>
                  <a:schemeClr val="tx1">
                    <a:lumMod val="65000"/>
                    <a:lumOff val="35000"/>
                  </a:schemeClr>
                </a:solidFill>
                <a:latin typeface="Helvetica" charset="0"/>
                <a:ea typeface="Helvetica" charset="0"/>
                <a:cs typeface="Helvetica" charset="0"/>
              </a:defRPr>
            </a:lvl3pPr>
            <a:lvl4pPr>
              <a:defRPr sz="1800" b="0" i="0">
                <a:solidFill>
                  <a:schemeClr val="tx1">
                    <a:lumMod val="65000"/>
                    <a:lumOff val="35000"/>
                  </a:schemeClr>
                </a:solidFill>
                <a:latin typeface="Helvetica" charset="0"/>
                <a:ea typeface="Helvetica" charset="0"/>
                <a:cs typeface="Helvetica" charset="0"/>
              </a:defRPr>
            </a:lvl4pPr>
            <a:lvl5pPr>
              <a:defRPr sz="1800" b="0" i="0">
                <a:solidFill>
                  <a:schemeClr val="tx1">
                    <a:lumMod val="65000"/>
                    <a:lumOff val="35000"/>
                  </a:schemeClr>
                </a:solidFill>
                <a:latin typeface="Helvetica" charset="0"/>
                <a:ea typeface="Helvetica" charset="0"/>
                <a:cs typeface="Helvetica" charset="0"/>
              </a:defRPr>
            </a:lvl5pPr>
          </a:lstStyle>
          <a:p>
            <a:pPr lvl="0"/>
            <a:r>
              <a:rPr lang="en-US" dirty="0" smtClean="0"/>
              <a:t>Bullet list</a:t>
            </a:r>
          </a:p>
          <a:p>
            <a:pPr lvl="0"/>
            <a:r>
              <a:rPr lang="en-US" dirty="0" smtClean="0"/>
              <a:t>A</a:t>
            </a:r>
          </a:p>
          <a:p>
            <a:pPr lvl="0"/>
            <a:r>
              <a:rPr lang="en-US" dirty="0" smtClean="0"/>
              <a:t>B</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479958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Slide with image 6">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2419349" cy="6858000"/>
          </a:xfrm>
          <a:prstGeom prst="rect">
            <a:avLst/>
          </a:prstGeom>
        </p:spPr>
      </p:pic>
      <p:sp>
        <p:nvSpPr>
          <p:cNvPr id="3" name="Rectangle 2"/>
          <p:cNvSpPr/>
          <p:nvPr userDrawn="1"/>
        </p:nvSpPr>
        <p:spPr>
          <a:xfrm>
            <a:off x="1" y="428266"/>
            <a:ext cx="2419351" cy="555583"/>
          </a:xfrm>
          <a:prstGeom prst="rect">
            <a:avLst/>
          </a:prstGeom>
          <a:solidFill>
            <a:srgbClr val="006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2419352" y="428266"/>
            <a:ext cx="9772649"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08799" y="6133562"/>
            <a:ext cx="1776247" cy="572510"/>
          </a:xfrm>
          <a:prstGeom prst="rect">
            <a:avLst/>
          </a:prstGeom>
        </p:spPr>
      </p:pic>
      <p:sp>
        <p:nvSpPr>
          <p:cNvPr id="9" name="Text Placeholder 2"/>
          <p:cNvSpPr>
            <a:spLocks noGrp="1"/>
          </p:cNvSpPr>
          <p:nvPr>
            <p:ph type="body" sz="quarter" idx="11" hasCustomPrompt="1"/>
          </p:nvPr>
        </p:nvSpPr>
        <p:spPr>
          <a:xfrm>
            <a:off x="2724117" y="1743075"/>
            <a:ext cx="8115300" cy="3557588"/>
          </a:xfrm>
          <a:prstGeom prst="rect">
            <a:avLst/>
          </a:prstGeom>
        </p:spPr>
        <p:txBody>
          <a:bodyPr/>
          <a:lstStyle>
            <a:lvl1pPr marL="0" indent="0">
              <a:buFontTx/>
              <a:buNone/>
              <a:defRPr sz="2000">
                <a:solidFill>
                  <a:schemeClr val="tx1">
                    <a:lumMod val="65000"/>
                    <a:lumOff val="35000"/>
                  </a:schemeClr>
                </a:solidFill>
                <a:latin typeface="Helvetica" charset="0"/>
                <a:ea typeface="Helvetica" charset="0"/>
                <a:cs typeface="Helvetica" charset="0"/>
              </a:defRPr>
            </a:lvl1pPr>
          </a:lstStyle>
          <a:p>
            <a:pPr lvl="0"/>
            <a:r>
              <a:rPr lang="en-US" dirty="0" smtClean="0"/>
              <a:t>Paragraph text</a:t>
            </a:r>
          </a:p>
        </p:txBody>
      </p:sp>
      <p:sp>
        <p:nvSpPr>
          <p:cNvPr id="10" name="Text Placeholder 4"/>
          <p:cNvSpPr>
            <a:spLocks noGrp="1"/>
          </p:cNvSpPr>
          <p:nvPr>
            <p:ph type="body" sz="quarter" idx="10" hasCustomPrompt="1"/>
          </p:nvPr>
        </p:nvSpPr>
        <p:spPr>
          <a:xfrm>
            <a:off x="2724117" y="469096"/>
            <a:ext cx="9275233" cy="584200"/>
          </a:xfrm>
          <a:prstGeom prst="rect">
            <a:avLst/>
          </a:prstGeom>
        </p:spPr>
        <p:txBody>
          <a:bodyPr/>
          <a:lstStyle>
            <a:lvl1pPr marL="0" indent="0">
              <a:buFontTx/>
              <a:buNone/>
              <a:defRPr sz="2800" b="0" i="0">
                <a:solidFill>
                  <a:schemeClr val="bg1"/>
                </a:solidFill>
                <a:latin typeface="Helvetica" charset="0"/>
                <a:ea typeface="Helvetica" charset="0"/>
                <a:cs typeface="Helvetica" charset="0"/>
              </a:defRPr>
            </a:lvl1pPr>
          </a:lstStyle>
          <a:p>
            <a:pPr lvl="0"/>
            <a:r>
              <a:rPr lang="en-US" dirty="0" smtClean="0"/>
              <a:t>SECTION TITLE</a:t>
            </a:r>
          </a:p>
        </p:txBody>
      </p:sp>
    </p:spTree>
    <p:extLst>
      <p:ext uri="{BB962C8B-B14F-4D97-AF65-F5344CB8AC3E}">
        <p14:creationId xmlns:p14="http://schemas.microsoft.com/office/powerpoint/2010/main" val="15813828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Slide with image 7">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419352" cy="6858000"/>
          </a:xfrm>
          <a:prstGeom prst="rect">
            <a:avLst/>
          </a:prstGeom>
        </p:spPr>
      </p:pic>
      <p:sp>
        <p:nvSpPr>
          <p:cNvPr id="3" name="Rectangle 2"/>
          <p:cNvSpPr/>
          <p:nvPr userDrawn="1"/>
        </p:nvSpPr>
        <p:spPr>
          <a:xfrm>
            <a:off x="1" y="428266"/>
            <a:ext cx="2419351" cy="555583"/>
          </a:xfrm>
          <a:prstGeom prst="rect">
            <a:avLst/>
          </a:prstGeom>
          <a:solidFill>
            <a:srgbClr val="006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2419352" y="428266"/>
            <a:ext cx="9772649"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08799" y="6133562"/>
            <a:ext cx="1776247" cy="572510"/>
          </a:xfrm>
          <a:prstGeom prst="rect">
            <a:avLst/>
          </a:prstGeom>
        </p:spPr>
      </p:pic>
      <p:cxnSp>
        <p:nvCxnSpPr>
          <p:cNvPr id="11" name="Straight Connector 10"/>
          <p:cNvCxnSpPr/>
          <p:nvPr userDrawn="1"/>
        </p:nvCxnSpPr>
        <p:spPr>
          <a:xfrm flipV="1">
            <a:off x="6702425" y="1584007"/>
            <a:ext cx="0" cy="2994025"/>
          </a:xfrm>
          <a:prstGeom prst="line">
            <a:avLst/>
          </a:prstGeom>
          <a:ln w="22225" cmpd="sng">
            <a:solidFill>
              <a:srgbClr val="006999"/>
            </a:solidFill>
            <a:prstDash val="sysDot"/>
          </a:ln>
        </p:spPr>
        <p:style>
          <a:lnRef idx="1">
            <a:schemeClr val="accent1"/>
          </a:lnRef>
          <a:fillRef idx="0">
            <a:schemeClr val="accent1"/>
          </a:fillRef>
          <a:effectRef idx="0">
            <a:schemeClr val="accent1"/>
          </a:effectRef>
          <a:fontRef idx="minor">
            <a:schemeClr val="tx1"/>
          </a:fontRef>
        </p:style>
      </p:cxnSp>
      <p:sp>
        <p:nvSpPr>
          <p:cNvPr id="10" name="Text Placeholder 4"/>
          <p:cNvSpPr>
            <a:spLocks noGrp="1"/>
          </p:cNvSpPr>
          <p:nvPr>
            <p:ph type="body" sz="quarter" idx="10" hasCustomPrompt="1"/>
          </p:nvPr>
        </p:nvSpPr>
        <p:spPr>
          <a:xfrm>
            <a:off x="2724117" y="469096"/>
            <a:ext cx="9275233" cy="584200"/>
          </a:xfrm>
          <a:prstGeom prst="rect">
            <a:avLst/>
          </a:prstGeom>
        </p:spPr>
        <p:txBody>
          <a:bodyPr/>
          <a:lstStyle>
            <a:lvl1pPr marL="0" indent="0">
              <a:buFontTx/>
              <a:buNone/>
              <a:defRPr sz="2800" b="0" i="0">
                <a:solidFill>
                  <a:schemeClr val="bg1"/>
                </a:solidFill>
                <a:latin typeface="Helvetica" charset="0"/>
                <a:ea typeface="Helvetica" charset="0"/>
                <a:cs typeface="Helvetica" charset="0"/>
              </a:defRPr>
            </a:lvl1pPr>
          </a:lstStyle>
          <a:p>
            <a:pPr lvl="0"/>
            <a:r>
              <a:rPr lang="en-US" dirty="0" smtClean="0"/>
              <a:t>SECTION TITLE</a:t>
            </a:r>
          </a:p>
        </p:txBody>
      </p:sp>
      <p:sp>
        <p:nvSpPr>
          <p:cNvPr id="5" name="Text Placeholder 4"/>
          <p:cNvSpPr>
            <a:spLocks noGrp="1"/>
          </p:cNvSpPr>
          <p:nvPr>
            <p:ph type="body" sz="quarter" idx="13" hasCustomPrompt="1"/>
          </p:nvPr>
        </p:nvSpPr>
        <p:spPr>
          <a:xfrm>
            <a:off x="2741614" y="1584007"/>
            <a:ext cx="3638551" cy="3514725"/>
          </a:xfrm>
          <a:prstGeom prst="rect">
            <a:avLst/>
          </a:prstGeom>
        </p:spPr>
        <p:txBody>
          <a:bodyPr/>
          <a:lstStyle>
            <a:lvl1pPr marL="0" indent="0">
              <a:buFontTx/>
              <a:buNone/>
              <a:defRPr sz="2400" b="0" i="0">
                <a:solidFill>
                  <a:schemeClr val="tx1">
                    <a:lumMod val="65000"/>
                    <a:lumOff val="35000"/>
                  </a:schemeClr>
                </a:solidFill>
                <a:latin typeface="Helvetica" charset="0"/>
                <a:ea typeface="Helvetica" charset="0"/>
                <a:cs typeface="Helvetica" charset="0"/>
              </a:defRPr>
            </a:lvl1pPr>
            <a:lvl2pPr>
              <a:defRPr sz="2000" b="0" i="0">
                <a:solidFill>
                  <a:schemeClr val="tx1">
                    <a:lumMod val="65000"/>
                    <a:lumOff val="35000"/>
                  </a:schemeClr>
                </a:solidFill>
                <a:latin typeface="Helvetica" charset="0"/>
                <a:ea typeface="Helvetica" charset="0"/>
                <a:cs typeface="Helvetica" charset="0"/>
              </a:defRPr>
            </a:lvl2pPr>
            <a:lvl3pPr>
              <a:defRPr>
                <a:solidFill>
                  <a:schemeClr val="tx1">
                    <a:lumMod val="65000"/>
                    <a:lumOff val="35000"/>
                  </a:schemeClr>
                </a:solidFill>
                <a:latin typeface="Helvetica" charset="0"/>
                <a:ea typeface="Helvetica" charset="0"/>
                <a:cs typeface="Helvetica" charset="0"/>
              </a:defRPr>
            </a:lvl3pPr>
          </a:lstStyle>
          <a:p>
            <a:pPr lvl="0"/>
            <a:r>
              <a:rPr lang="en-US" dirty="0" smtClean="0"/>
              <a:t>Text</a:t>
            </a:r>
          </a:p>
          <a:p>
            <a:pPr lvl="1"/>
            <a:r>
              <a:rPr lang="en-US" dirty="0" smtClean="0"/>
              <a:t>Bullet</a:t>
            </a:r>
          </a:p>
          <a:p>
            <a:pPr lvl="2"/>
            <a:r>
              <a:rPr lang="en-US" dirty="0" smtClean="0"/>
              <a:t>Third level</a:t>
            </a:r>
          </a:p>
        </p:txBody>
      </p:sp>
      <p:sp>
        <p:nvSpPr>
          <p:cNvPr id="14" name="Text Placeholder 4"/>
          <p:cNvSpPr>
            <a:spLocks noGrp="1"/>
          </p:cNvSpPr>
          <p:nvPr>
            <p:ph type="body" sz="quarter" idx="14" hasCustomPrompt="1"/>
          </p:nvPr>
        </p:nvSpPr>
        <p:spPr>
          <a:xfrm>
            <a:off x="7046914" y="1584007"/>
            <a:ext cx="3638551" cy="3514725"/>
          </a:xfrm>
          <a:prstGeom prst="rect">
            <a:avLst/>
          </a:prstGeom>
        </p:spPr>
        <p:txBody>
          <a:bodyPr/>
          <a:lstStyle>
            <a:lvl1pPr marL="0" indent="0">
              <a:buFontTx/>
              <a:buNone/>
              <a:defRPr sz="2400" b="0" i="0">
                <a:solidFill>
                  <a:schemeClr val="tx1">
                    <a:lumMod val="65000"/>
                    <a:lumOff val="35000"/>
                  </a:schemeClr>
                </a:solidFill>
                <a:latin typeface="Helvetica" charset="0"/>
                <a:ea typeface="Helvetica" charset="0"/>
                <a:cs typeface="Helvetica" charset="0"/>
              </a:defRPr>
            </a:lvl1pPr>
            <a:lvl2pPr>
              <a:defRPr sz="2000" b="0" i="0">
                <a:solidFill>
                  <a:schemeClr val="tx1">
                    <a:lumMod val="65000"/>
                    <a:lumOff val="35000"/>
                  </a:schemeClr>
                </a:solidFill>
                <a:latin typeface="Helvetica" charset="0"/>
                <a:ea typeface="Helvetica" charset="0"/>
                <a:cs typeface="Helvetica" charset="0"/>
              </a:defRPr>
            </a:lvl2pPr>
            <a:lvl3pPr>
              <a:defRPr>
                <a:solidFill>
                  <a:schemeClr val="tx1">
                    <a:lumMod val="65000"/>
                    <a:lumOff val="35000"/>
                  </a:schemeClr>
                </a:solidFill>
                <a:latin typeface="Helvetica" charset="0"/>
                <a:ea typeface="Helvetica" charset="0"/>
                <a:cs typeface="Helvetica" charset="0"/>
              </a:defRPr>
            </a:lvl3pPr>
          </a:lstStyle>
          <a:p>
            <a:pPr lvl="0"/>
            <a:r>
              <a:rPr lang="en-US" dirty="0" smtClean="0"/>
              <a:t>Text</a:t>
            </a:r>
          </a:p>
          <a:p>
            <a:pPr lvl="1"/>
            <a:r>
              <a:rPr lang="en-US" dirty="0" smtClean="0"/>
              <a:t>Bullet</a:t>
            </a:r>
          </a:p>
          <a:p>
            <a:pPr lvl="2"/>
            <a:r>
              <a:rPr lang="en-US" dirty="0" smtClean="0"/>
              <a:t>Third level</a:t>
            </a:r>
          </a:p>
        </p:txBody>
      </p:sp>
    </p:spTree>
    <p:extLst>
      <p:ext uri="{BB962C8B-B14F-4D97-AF65-F5344CB8AC3E}">
        <p14:creationId xmlns:p14="http://schemas.microsoft.com/office/powerpoint/2010/main" val="30970402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Slide with image 8">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78" y="0"/>
            <a:ext cx="2416873" cy="6858000"/>
          </a:xfrm>
          <a:prstGeom prst="rect">
            <a:avLst/>
          </a:prstGeom>
        </p:spPr>
      </p:pic>
      <p:sp>
        <p:nvSpPr>
          <p:cNvPr id="3" name="Rectangle 2"/>
          <p:cNvSpPr/>
          <p:nvPr userDrawn="1"/>
        </p:nvSpPr>
        <p:spPr>
          <a:xfrm>
            <a:off x="1" y="428266"/>
            <a:ext cx="2419351" cy="555583"/>
          </a:xfrm>
          <a:prstGeom prst="rect">
            <a:avLst/>
          </a:prstGeom>
          <a:solidFill>
            <a:srgbClr val="006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2419352" y="428266"/>
            <a:ext cx="9772649"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08799" y="6133562"/>
            <a:ext cx="1776247" cy="572510"/>
          </a:xfrm>
          <a:prstGeom prst="rect">
            <a:avLst/>
          </a:prstGeom>
        </p:spPr>
      </p:pic>
      <p:sp>
        <p:nvSpPr>
          <p:cNvPr id="9" name="Text Placeholder 4"/>
          <p:cNvSpPr>
            <a:spLocks noGrp="1"/>
          </p:cNvSpPr>
          <p:nvPr>
            <p:ph type="body" sz="quarter" idx="10" hasCustomPrompt="1"/>
          </p:nvPr>
        </p:nvSpPr>
        <p:spPr>
          <a:xfrm>
            <a:off x="2724117" y="469096"/>
            <a:ext cx="9275233" cy="584200"/>
          </a:xfrm>
          <a:prstGeom prst="rect">
            <a:avLst/>
          </a:prstGeom>
        </p:spPr>
        <p:txBody>
          <a:bodyPr/>
          <a:lstStyle>
            <a:lvl1pPr marL="0" indent="0">
              <a:buFontTx/>
              <a:buNone/>
              <a:defRPr sz="2800" b="0" i="0">
                <a:solidFill>
                  <a:schemeClr val="bg1"/>
                </a:solidFill>
                <a:latin typeface="Helvetica" charset="0"/>
                <a:ea typeface="Helvetica" charset="0"/>
                <a:cs typeface="Helvetica" charset="0"/>
              </a:defRPr>
            </a:lvl1pPr>
          </a:lstStyle>
          <a:p>
            <a:pPr lvl="0"/>
            <a:r>
              <a:rPr lang="en-US" dirty="0" smtClean="0"/>
              <a:t>SECTION TITLE</a:t>
            </a:r>
          </a:p>
        </p:txBody>
      </p:sp>
      <p:sp>
        <p:nvSpPr>
          <p:cNvPr id="11" name="Text Placeholder 5"/>
          <p:cNvSpPr>
            <a:spLocks noGrp="1"/>
          </p:cNvSpPr>
          <p:nvPr>
            <p:ph type="body" sz="quarter" idx="12" hasCustomPrompt="1"/>
          </p:nvPr>
        </p:nvSpPr>
        <p:spPr>
          <a:xfrm>
            <a:off x="2724117" y="1796189"/>
            <a:ext cx="7886700" cy="3265623"/>
          </a:xfrm>
          <a:prstGeom prst="rect">
            <a:avLst/>
          </a:prstGeom>
        </p:spPr>
        <p:txBody>
          <a:bodyPr/>
          <a:lstStyle>
            <a:lvl1pPr>
              <a:defRPr sz="2000" b="0" i="0">
                <a:solidFill>
                  <a:schemeClr val="tx1">
                    <a:lumMod val="65000"/>
                    <a:lumOff val="35000"/>
                  </a:schemeClr>
                </a:solidFill>
                <a:latin typeface="Helvetica" charset="0"/>
                <a:ea typeface="Helvetica" charset="0"/>
                <a:cs typeface="Helvetica" charset="0"/>
              </a:defRPr>
            </a:lvl1pPr>
            <a:lvl2pPr>
              <a:defRPr sz="1800" b="0" i="0">
                <a:solidFill>
                  <a:schemeClr val="tx1">
                    <a:lumMod val="65000"/>
                    <a:lumOff val="35000"/>
                  </a:schemeClr>
                </a:solidFill>
                <a:latin typeface="Helvetica" charset="0"/>
                <a:ea typeface="Helvetica" charset="0"/>
                <a:cs typeface="Helvetica" charset="0"/>
              </a:defRPr>
            </a:lvl2pPr>
            <a:lvl3pPr>
              <a:defRPr sz="1800" b="0" i="0">
                <a:solidFill>
                  <a:schemeClr val="tx1">
                    <a:lumMod val="65000"/>
                    <a:lumOff val="35000"/>
                  </a:schemeClr>
                </a:solidFill>
                <a:latin typeface="Helvetica" charset="0"/>
                <a:ea typeface="Helvetica" charset="0"/>
                <a:cs typeface="Helvetica" charset="0"/>
              </a:defRPr>
            </a:lvl3pPr>
            <a:lvl4pPr>
              <a:defRPr sz="1800" b="0" i="0">
                <a:solidFill>
                  <a:schemeClr val="tx1">
                    <a:lumMod val="65000"/>
                    <a:lumOff val="35000"/>
                  </a:schemeClr>
                </a:solidFill>
                <a:latin typeface="Helvetica" charset="0"/>
                <a:ea typeface="Helvetica" charset="0"/>
                <a:cs typeface="Helvetica" charset="0"/>
              </a:defRPr>
            </a:lvl4pPr>
            <a:lvl5pPr>
              <a:defRPr sz="1800" b="0" i="0">
                <a:solidFill>
                  <a:schemeClr val="tx1">
                    <a:lumMod val="65000"/>
                    <a:lumOff val="35000"/>
                  </a:schemeClr>
                </a:solidFill>
                <a:latin typeface="Helvetica" charset="0"/>
                <a:ea typeface="Helvetica" charset="0"/>
                <a:cs typeface="Helvetica" charset="0"/>
              </a:defRPr>
            </a:lvl5pPr>
          </a:lstStyle>
          <a:p>
            <a:pPr lvl="0"/>
            <a:r>
              <a:rPr lang="en-US" dirty="0" smtClean="0"/>
              <a:t>Bullet list</a:t>
            </a:r>
          </a:p>
          <a:p>
            <a:pPr lvl="0"/>
            <a:r>
              <a:rPr lang="en-US" dirty="0" smtClean="0"/>
              <a:t>A</a:t>
            </a:r>
          </a:p>
          <a:p>
            <a:pPr lvl="0"/>
            <a:r>
              <a:rPr lang="en-US" dirty="0" smtClean="0"/>
              <a:t>B</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24610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Slide with image 9">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2419349" cy="6858000"/>
          </a:xfrm>
          <a:prstGeom prst="rect">
            <a:avLst/>
          </a:prstGeom>
        </p:spPr>
      </p:pic>
      <p:sp>
        <p:nvSpPr>
          <p:cNvPr id="3" name="Rectangle 2"/>
          <p:cNvSpPr/>
          <p:nvPr userDrawn="1"/>
        </p:nvSpPr>
        <p:spPr>
          <a:xfrm>
            <a:off x="1" y="428266"/>
            <a:ext cx="2419351" cy="555583"/>
          </a:xfrm>
          <a:prstGeom prst="rect">
            <a:avLst/>
          </a:prstGeom>
          <a:solidFill>
            <a:srgbClr val="006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2419352" y="428266"/>
            <a:ext cx="9772649"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08799" y="6133562"/>
            <a:ext cx="1776247" cy="572510"/>
          </a:xfrm>
          <a:prstGeom prst="rect">
            <a:avLst/>
          </a:prstGeom>
        </p:spPr>
      </p:pic>
      <p:sp>
        <p:nvSpPr>
          <p:cNvPr id="9" name="Rectangle 8"/>
          <p:cNvSpPr/>
          <p:nvPr userDrawn="1"/>
        </p:nvSpPr>
        <p:spPr>
          <a:xfrm>
            <a:off x="2419352" y="428266"/>
            <a:ext cx="9772649"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2"/>
          <p:cNvSpPr>
            <a:spLocks noGrp="1"/>
          </p:cNvSpPr>
          <p:nvPr>
            <p:ph type="body" sz="quarter" idx="11" hasCustomPrompt="1"/>
          </p:nvPr>
        </p:nvSpPr>
        <p:spPr>
          <a:xfrm>
            <a:off x="2724117" y="1743075"/>
            <a:ext cx="8115300" cy="3557588"/>
          </a:xfrm>
          <a:prstGeom prst="rect">
            <a:avLst/>
          </a:prstGeom>
        </p:spPr>
        <p:txBody>
          <a:bodyPr/>
          <a:lstStyle>
            <a:lvl1pPr marL="0" indent="0">
              <a:buFontTx/>
              <a:buNone/>
              <a:defRPr sz="2000">
                <a:solidFill>
                  <a:schemeClr val="tx1">
                    <a:lumMod val="65000"/>
                    <a:lumOff val="35000"/>
                  </a:schemeClr>
                </a:solidFill>
                <a:latin typeface="Helvetica" charset="0"/>
                <a:ea typeface="Helvetica" charset="0"/>
                <a:cs typeface="Helvetica" charset="0"/>
              </a:defRPr>
            </a:lvl1pPr>
          </a:lstStyle>
          <a:p>
            <a:pPr lvl="0"/>
            <a:r>
              <a:rPr lang="en-US" dirty="0" smtClean="0"/>
              <a:t>Paragraph text</a:t>
            </a:r>
          </a:p>
        </p:txBody>
      </p:sp>
      <p:sp>
        <p:nvSpPr>
          <p:cNvPr id="13" name="Text Placeholder 4"/>
          <p:cNvSpPr>
            <a:spLocks noGrp="1"/>
          </p:cNvSpPr>
          <p:nvPr>
            <p:ph type="body" sz="quarter" idx="10" hasCustomPrompt="1"/>
          </p:nvPr>
        </p:nvSpPr>
        <p:spPr>
          <a:xfrm>
            <a:off x="2724117" y="469096"/>
            <a:ext cx="9275233" cy="584200"/>
          </a:xfrm>
          <a:prstGeom prst="rect">
            <a:avLst/>
          </a:prstGeom>
        </p:spPr>
        <p:txBody>
          <a:bodyPr/>
          <a:lstStyle>
            <a:lvl1pPr marL="0" indent="0">
              <a:buFontTx/>
              <a:buNone/>
              <a:defRPr sz="2800" b="0" i="0">
                <a:solidFill>
                  <a:schemeClr val="bg1"/>
                </a:solidFill>
                <a:latin typeface="Helvetica" charset="0"/>
                <a:ea typeface="Helvetica" charset="0"/>
                <a:cs typeface="Helvetica" charset="0"/>
              </a:defRPr>
            </a:lvl1pPr>
          </a:lstStyle>
          <a:p>
            <a:pPr lvl="0"/>
            <a:r>
              <a:rPr lang="en-US" dirty="0" smtClean="0"/>
              <a:t>SECTION TITLE</a:t>
            </a:r>
          </a:p>
        </p:txBody>
      </p:sp>
    </p:spTree>
    <p:extLst>
      <p:ext uri="{BB962C8B-B14F-4D97-AF65-F5344CB8AC3E}">
        <p14:creationId xmlns:p14="http://schemas.microsoft.com/office/powerpoint/2010/main" val="2923258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70968-2CDC-6042-A8B4-946000BD776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82FBE0-76B5-214D-8EE5-A8422A714C8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65A4D3-7DBF-A742-B0AB-208645CD08B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0BF781-6D9B-7445-B55A-2EC95F53A29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C95C824-6EEE-FA4C-A76D-F35C5AF9B588}"/>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8E0287-1D1E-D64D-BCD1-CFE60093E17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AD2E639B-2DB6-EA40-99D3-0D46BE483BBB}"/>
              </a:ext>
            </a:extLst>
          </p:cNvPr>
          <p:cNvSpPr>
            <a:spLocks noGrp="1"/>
          </p:cNvSpPr>
          <p:nvPr>
            <p:ph type="ftr" sz="quarter" idx="11"/>
          </p:nvPr>
        </p:nvSpPr>
        <p:spPr>
          <a:xfrm>
            <a:off x="4038600" y="6356350"/>
            <a:ext cx="4114800" cy="365125"/>
          </a:xfrm>
          <a:prstGeom prst="rect">
            <a:avLst/>
          </a:prstGeom>
        </p:spPr>
        <p:txBody>
          <a:bodyPr/>
          <a:lstStyle/>
          <a:p>
            <a:r>
              <a:rPr lang="en-US" dirty="0"/>
              <a:t>HCPF Leadership Meeting</a:t>
            </a:r>
          </a:p>
        </p:txBody>
      </p:sp>
      <p:sp>
        <p:nvSpPr>
          <p:cNvPr id="9" name="Slide Number Placeholder 8">
            <a:extLst>
              <a:ext uri="{FF2B5EF4-FFF2-40B4-BE49-F238E27FC236}">
                <a16:creationId xmlns:a16="http://schemas.microsoft.com/office/drawing/2014/main" id="{95D397B1-C487-A441-A1D3-68372C7486A8}"/>
              </a:ext>
            </a:extLst>
          </p:cNvPr>
          <p:cNvSpPr>
            <a:spLocks noGrp="1"/>
          </p:cNvSpPr>
          <p:nvPr>
            <p:ph type="sldNum" sz="quarter" idx="12"/>
          </p:nvPr>
        </p:nvSpPr>
        <p:spPr>
          <a:xfrm>
            <a:off x="8610600" y="6356350"/>
            <a:ext cx="2743200" cy="365125"/>
          </a:xfrm>
          <a:prstGeom prst="rect">
            <a:avLst/>
          </a:prstGeom>
        </p:spPr>
        <p:txBody>
          <a:bodyPr/>
          <a:lstStyle/>
          <a:p>
            <a:fld id="{2DFC4DD0-E305-7E47-A646-DA360DADC3CB}" type="slidenum">
              <a:rPr lang="en-US" smtClean="0"/>
              <a:t>‹#›</a:t>
            </a:fld>
            <a:endParaRPr lang="en-US" dirty="0"/>
          </a:p>
        </p:txBody>
      </p:sp>
    </p:spTree>
    <p:extLst>
      <p:ext uri="{BB962C8B-B14F-4D97-AF65-F5344CB8AC3E}">
        <p14:creationId xmlns:p14="http://schemas.microsoft.com/office/powerpoint/2010/main" val="10325617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Slide with image 10">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2419351" cy="6858000"/>
          </a:xfrm>
          <a:prstGeom prst="rect">
            <a:avLst/>
          </a:prstGeom>
        </p:spPr>
      </p:pic>
      <p:sp>
        <p:nvSpPr>
          <p:cNvPr id="3" name="Rectangle 2"/>
          <p:cNvSpPr/>
          <p:nvPr userDrawn="1"/>
        </p:nvSpPr>
        <p:spPr>
          <a:xfrm>
            <a:off x="1" y="428266"/>
            <a:ext cx="2419351" cy="555583"/>
          </a:xfrm>
          <a:prstGeom prst="rect">
            <a:avLst/>
          </a:prstGeom>
          <a:solidFill>
            <a:srgbClr val="006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2419352" y="428266"/>
            <a:ext cx="9772649"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08799" y="6133562"/>
            <a:ext cx="1776247" cy="572510"/>
          </a:xfrm>
          <a:prstGeom prst="rect">
            <a:avLst/>
          </a:prstGeom>
        </p:spPr>
      </p:pic>
      <p:sp>
        <p:nvSpPr>
          <p:cNvPr id="15" name="Rectangle 14"/>
          <p:cNvSpPr/>
          <p:nvPr userDrawn="1"/>
        </p:nvSpPr>
        <p:spPr>
          <a:xfrm>
            <a:off x="2419352" y="428266"/>
            <a:ext cx="9772649"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6" name="Straight Connector 15"/>
          <p:cNvCxnSpPr/>
          <p:nvPr userDrawn="1"/>
        </p:nvCxnSpPr>
        <p:spPr>
          <a:xfrm flipV="1">
            <a:off x="6881285" y="2226945"/>
            <a:ext cx="0" cy="2994025"/>
          </a:xfrm>
          <a:prstGeom prst="line">
            <a:avLst/>
          </a:prstGeom>
          <a:ln w="22225" cmpd="sng">
            <a:solidFill>
              <a:srgbClr val="006999"/>
            </a:solidFill>
            <a:prstDash val="sysDot"/>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2895600" y="1385889"/>
            <a:ext cx="7825317" cy="600075"/>
          </a:xfrm>
          <a:prstGeom prst="rect">
            <a:avLst/>
          </a:prstGeom>
        </p:spPr>
        <p:txBody>
          <a:bodyPr/>
          <a:lstStyle>
            <a:lvl1pPr marL="0" indent="0">
              <a:buFontTx/>
              <a:buNone/>
              <a:defRPr sz="2400" b="0" i="0">
                <a:solidFill>
                  <a:schemeClr val="tx1">
                    <a:lumMod val="65000"/>
                    <a:lumOff val="35000"/>
                  </a:schemeClr>
                </a:solidFill>
                <a:latin typeface="Helvetica" charset="0"/>
                <a:ea typeface="Helvetica" charset="0"/>
                <a:cs typeface="Helvetica" charset="0"/>
              </a:defRPr>
            </a:lvl1pPr>
          </a:lstStyle>
          <a:p>
            <a:pPr lvl="0"/>
            <a:r>
              <a:rPr lang="en-US" dirty="0" smtClean="0"/>
              <a:t>Text</a:t>
            </a:r>
            <a:endParaRPr lang="en-US" dirty="0"/>
          </a:p>
        </p:txBody>
      </p:sp>
      <p:sp>
        <p:nvSpPr>
          <p:cNvPr id="12" name="Text Placeholder 4"/>
          <p:cNvSpPr>
            <a:spLocks noGrp="1"/>
          </p:cNvSpPr>
          <p:nvPr>
            <p:ph type="body" sz="quarter" idx="10" hasCustomPrompt="1"/>
          </p:nvPr>
        </p:nvSpPr>
        <p:spPr>
          <a:xfrm>
            <a:off x="2724117" y="469096"/>
            <a:ext cx="9275233" cy="584200"/>
          </a:xfrm>
          <a:prstGeom prst="rect">
            <a:avLst/>
          </a:prstGeom>
        </p:spPr>
        <p:txBody>
          <a:bodyPr/>
          <a:lstStyle>
            <a:lvl1pPr marL="0" indent="0">
              <a:buFontTx/>
              <a:buNone/>
              <a:defRPr sz="2800" b="0" i="0">
                <a:solidFill>
                  <a:schemeClr val="bg1"/>
                </a:solidFill>
                <a:latin typeface="Helvetica" charset="0"/>
                <a:ea typeface="Helvetica" charset="0"/>
                <a:cs typeface="Helvetica" charset="0"/>
              </a:defRPr>
            </a:lvl1pPr>
          </a:lstStyle>
          <a:p>
            <a:pPr lvl="0"/>
            <a:r>
              <a:rPr lang="en-US" dirty="0" smtClean="0"/>
              <a:t>SECTION TITLE</a:t>
            </a:r>
          </a:p>
        </p:txBody>
      </p:sp>
      <p:sp>
        <p:nvSpPr>
          <p:cNvPr id="20" name="Text Placeholder 5"/>
          <p:cNvSpPr>
            <a:spLocks noGrp="1"/>
          </p:cNvSpPr>
          <p:nvPr>
            <p:ph type="body" sz="quarter" idx="12" hasCustomPrompt="1"/>
          </p:nvPr>
        </p:nvSpPr>
        <p:spPr>
          <a:xfrm>
            <a:off x="2895601" y="2226945"/>
            <a:ext cx="3524251" cy="3265623"/>
          </a:xfrm>
          <a:prstGeom prst="rect">
            <a:avLst/>
          </a:prstGeom>
        </p:spPr>
        <p:txBody>
          <a:bodyPr/>
          <a:lstStyle>
            <a:lvl1pPr>
              <a:defRPr sz="2000" b="0" i="0">
                <a:solidFill>
                  <a:schemeClr val="tx1">
                    <a:lumMod val="65000"/>
                    <a:lumOff val="35000"/>
                  </a:schemeClr>
                </a:solidFill>
                <a:latin typeface="Helvetica" charset="0"/>
                <a:ea typeface="Helvetica" charset="0"/>
                <a:cs typeface="Helvetica" charset="0"/>
              </a:defRPr>
            </a:lvl1pPr>
            <a:lvl2pPr>
              <a:defRPr sz="1800" b="0" i="0">
                <a:solidFill>
                  <a:schemeClr val="tx1">
                    <a:lumMod val="65000"/>
                    <a:lumOff val="35000"/>
                  </a:schemeClr>
                </a:solidFill>
                <a:latin typeface="Helvetica" charset="0"/>
                <a:ea typeface="Helvetica" charset="0"/>
                <a:cs typeface="Helvetica" charset="0"/>
              </a:defRPr>
            </a:lvl2pPr>
            <a:lvl3pPr>
              <a:defRPr sz="1800" b="0" i="0">
                <a:solidFill>
                  <a:schemeClr val="tx1">
                    <a:lumMod val="65000"/>
                    <a:lumOff val="35000"/>
                  </a:schemeClr>
                </a:solidFill>
                <a:latin typeface="Helvetica" charset="0"/>
                <a:ea typeface="Helvetica" charset="0"/>
                <a:cs typeface="Helvetica" charset="0"/>
              </a:defRPr>
            </a:lvl3pPr>
            <a:lvl4pPr>
              <a:defRPr sz="1800" b="0" i="0">
                <a:solidFill>
                  <a:schemeClr val="tx1">
                    <a:lumMod val="65000"/>
                    <a:lumOff val="35000"/>
                  </a:schemeClr>
                </a:solidFill>
                <a:latin typeface="Helvetica" charset="0"/>
                <a:ea typeface="Helvetica" charset="0"/>
                <a:cs typeface="Helvetica" charset="0"/>
              </a:defRPr>
            </a:lvl4pPr>
            <a:lvl5pPr>
              <a:defRPr sz="1800" b="0" i="0">
                <a:solidFill>
                  <a:schemeClr val="tx1">
                    <a:lumMod val="65000"/>
                    <a:lumOff val="35000"/>
                  </a:schemeClr>
                </a:solidFill>
                <a:latin typeface="Helvetica" charset="0"/>
                <a:ea typeface="Helvetica" charset="0"/>
                <a:cs typeface="Helvetica" charset="0"/>
              </a:defRPr>
            </a:lvl5pPr>
          </a:lstStyle>
          <a:p>
            <a:pPr lvl="0"/>
            <a:r>
              <a:rPr lang="en-US" dirty="0" smtClean="0"/>
              <a:t>Bullet list</a:t>
            </a:r>
          </a:p>
          <a:p>
            <a:pPr lvl="0"/>
            <a:r>
              <a:rPr lang="en-US" dirty="0" smtClean="0"/>
              <a:t>A</a:t>
            </a:r>
          </a:p>
          <a:p>
            <a:pPr lvl="0"/>
            <a:r>
              <a:rPr lang="en-US" dirty="0" smtClean="0"/>
              <a:t>B</a:t>
            </a:r>
          </a:p>
        </p:txBody>
      </p:sp>
      <p:sp>
        <p:nvSpPr>
          <p:cNvPr id="21" name="Text Placeholder 5"/>
          <p:cNvSpPr>
            <a:spLocks noGrp="1"/>
          </p:cNvSpPr>
          <p:nvPr>
            <p:ph type="body" sz="quarter" idx="14" hasCustomPrompt="1"/>
          </p:nvPr>
        </p:nvSpPr>
        <p:spPr>
          <a:xfrm>
            <a:off x="7393080" y="2226945"/>
            <a:ext cx="3524251" cy="3265623"/>
          </a:xfrm>
          <a:prstGeom prst="rect">
            <a:avLst/>
          </a:prstGeom>
        </p:spPr>
        <p:txBody>
          <a:bodyPr/>
          <a:lstStyle>
            <a:lvl1pPr>
              <a:defRPr sz="2000" b="0" i="0">
                <a:solidFill>
                  <a:schemeClr val="tx1">
                    <a:lumMod val="65000"/>
                    <a:lumOff val="35000"/>
                  </a:schemeClr>
                </a:solidFill>
                <a:latin typeface="Helvetica" charset="0"/>
                <a:ea typeface="Helvetica" charset="0"/>
                <a:cs typeface="Helvetica" charset="0"/>
              </a:defRPr>
            </a:lvl1pPr>
            <a:lvl2pPr>
              <a:defRPr sz="1800" b="0" i="0">
                <a:solidFill>
                  <a:schemeClr val="tx1">
                    <a:lumMod val="65000"/>
                    <a:lumOff val="35000"/>
                  </a:schemeClr>
                </a:solidFill>
                <a:latin typeface="Helvetica" charset="0"/>
                <a:ea typeface="Helvetica" charset="0"/>
                <a:cs typeface="Helvetica" charset="0"/>
              </a:defRPr>
            </a:lvl2pPr>
            <a:lvl3pPr>
              <a:defRPr sz="1800" b="0" i="0">
                <a:solidFill>
                  <a:schemeClr val="tx1">
                    <a:lumMod val="65000"/>
                    <a:lumOff val="35000"/>
                  </a:schemeClr>
                </a:solidFill>
                <a:latin typeface="Helvetica" charset="0"/>
                <a:ea typeface="Helvetica" charset="0"/>
                <a:cs typeface="Helvetica" charset="0"/>
              </a:defRPr>
            </a:lvl3pPr>
            <a:lvl4pPr>
              <a:defRPr sz="1800" b="0" i="0">
                <a:solidFill>
                  <a:schemeClr val="tx1">
                    <a:lumMod val="65000"/>
                    <a:lumOff val="35000"/>
                  </a:schemeClr>
                </a:solidFill>
                <a:latin typeface="Helvetica" charset="0"/>
                <a:ea typeface="Helvetica" charset="0"/>
                <a:cs typeface="Helvetica" charset="0"/>
              </a:defRPr>
            </a:lvl4pPr>
            <a:lvl5pPr>
              <a:defRPr sz="1800" b="0" i="0">
                <a:solidFill>
                  <a:schemeClr val="tx1">
                    <a:lumMod val="65000"/>
                    <a:lumOff val="35000"/>
                  </a:schemeClr>
                </a:solidFill>
                <a:latin typeface="Helvetica" charset="0"/>
                <a:ea typeface="Helvetica" charset="0"/>
                <a:cs typeface="Helvetica" charset="0"/>
              </a:defRPr>
            </a:lvl5pPr>
          </a:lstStyle>
          <a:p>
            <a:pPr lvl="0"/>
            <a:r>
              <a:rPr lang="en-US" dirty="0" smtClean="0"/>
              <a:t>Bullet list</a:t>
            </a:r>
          </a:p>
          <a:p>
            <a:pPr lvl="0"/>
            <a:r>
              <a:rPr lang="en-US" dirty="0" smtClean="0"/>
              <a:t>A</a:t>
            </a:r>
          </a:p>
          <a:p>
            <a:pPr lvl="0"/>
            <a:r>
              <a:rPr lang="en-US" dirty="0" smtClean="0"/>
              <a:t>B</a:t>
            </a:r>
          </a:p>
        </p:txBody>
      </p:sp>
    </p:spTree>
    <p:extLst>
      <p:ext uri="{BB962C8B-B14F-4D97-AF65-F5344CB8AC3E}">
        <p14:creationId xmlns:p14="http://schemas.microsoft.com/office/powerpoint/2010/main" val="958201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7B414-9C98-254E-A760-FF7E0B1B7D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D8A4E78-3BC0-3B47-828A-11BDED97E888}"/>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1EE13EFC-5AEA-C040-8C89-2C680E2E9419}"/>
              </a:ext>
            </a:extLst>
          </p:cNvPr>
          <p:cNvSpPr>
            <a:spLocks noGrp="1"/>
          </p:cNvSpPr>
          <p:nvPr>
            <p:ph type="ftr" sz="quarter" idx="11"/>
          </p:nvPr>
        </p:nvSpPr>
        <p:spPr>
          <a:xfrm>
            <a:off x="4038600" y="6356350"/>
            <a:ext cx="4114800" cy="365125"/>
          </a:xfrm>
          <a:prstGeom prst="rect">
            <a:avLst/>
          </a:prstGeom>
        </p:spPr>
        <p:txBody>
          <a:bodyPr/>
          <a:lstStyle/>
          <a:p>
            <a:r>
              <a:rPr lang="en-US" dirty="0"/>
              <a:t>HCPF Leadership Meeting</a:t>
            </a:r>
          </a:p>
        </p:txBody>
      </p:sp>
      <p:sp>
        <p:nvSpPr>
          <p:cNvPr id="5" name="Slide Number Placeholder 4">
            <a:extLst>
              <a:ext uri="{FF2B5EF4-FFF2-40B4-BE49-F238E27FC236}">
                <a16:creationId xmlns:a16="http://schemas.microsoft.com/office/drawing/2014/main" id="{94B52E80-741C-0B48-B413-7AB3D46DB2E4}"/>
              </a:ext>
            </a:extLst>
          </p:cNvPr>
          <p:cNvSpPr>
            <a:spLocks noGrp="1"/>
          </p:cNvSpPr>
          <p:nvPr>
            <p:ph type="sldNum" sz="quarter" idx="12"/>
          </p:nvPr>
        </p:nvSpPr>
        <p:spPr>
          <a:xfrm>
            <a:off x="8610600" y="6356350"/>
            <a:ext cx="2743200" cy="365125"/>
          </a:xfrm>
          <a:prstGeom prst="rect">
            <a:avLst/>
          </a:prstGeom>
        </p:spPr>
        <p:txBody>
          <a:bodyPr/>
          <a:lstStyle/>
          <a:p>
            <a:fld id="{2DFC4DD0-E305-7E47-A646-DA360DADC3CB}" type="slidenum">
              <a:rPr lang="en-US" smtClean="0"/>
              <a:t>‹#›</a:t>
            </a:fld>
            <a:endParaRPr lang="en-US" dirty="0"/>
          </a:p>
        </p:txBody>
      </p:sp>
    </p:spTree>
    <p:extLst>
      <p:ext uri="{BB962C8B-B14F-4D97-AF65-F5344CB8AC3E}">
        <p14:creationId xmlns:p14="http://schemas.microsoft.com/office/powerpoint/2010/main" val="3491618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9E452C-6F8B-7943-BC22-4C72CF660571}"/>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2ABB8A91-2E7F-7648-B918-6D32180B05D2}"/>
              </a:ext>
            </a:extLst>
          </p:cNvPr>
          <p:cNvSpPr>
            <a:spLocks noGrp="1"/>
          </p:cNvSpPr>
          <p:nvPr>
            <p:ph type="ftr" sz="quarter" idx="11"/>
          </p:nvPr>
        </p:nvSpPr>
        <p:spPr>
          <a:xfrm>
            <a:off x="4038600" y="6356350"/>
            <a:ext cx="4114800" cy="365125"/>
          </a:xfrm>
          <a:prstGeom prst="rect">
            <a:avLst/>
          </a:prstGeom>
        </p:spPr>
        <p:txBody>
          <a:bodyPr/>
          <a:lstStyle/>
          <a:p>
            <a:r>
              <a:rPr lang="en-US" dirty="0"/>
              <a:t>HCPF Leadership Meeting</a:t>
            </a:r>
          </a:p>
        </p:txBody>
      </p:sp>
      <p:sp>
        <p:nvSpPr>
          <p:cNvPr id="4" name="Slide Number Placeholder 3">
            <a:extLst>
              <a:ext uri="{FF2B5EF4-FFF2-40B4-BE49-F238E27FC236}">
                <a16:creationId xmlns:a16="http://schemas.microsoft.com/office/drawing/2014/main" id="{A56D3EB9-8B44-1645-B6BB-4AAED09C8C4E}"/>
              </a:ext>
            </a:extLst>
          </p:cNvPr>
          <p:cNvSpPr>
            <a:spLocks noGrp="1"/>
          </p:cNvSpPr>
          <p:nvPr>
            <p:ph type="sldNum" sz="quarter" idx="12"/>
          </p:nvPr>
        </p:nvSpPr>
        <p:spPr>
          <a:xfrm>
            <a:off x="8610600" y="6356350"/>
            <a:ext cx="2743200" cy="365125"/>
          </a:xfrm>
          <a:prstGeom prst="rect">
            <a:avLst/>
          </a:prstGeom>
        </p:spPr>
        <p:txBody>
          <a:bodyPr/>
          <a:lstStyle/>
          <a:p>
            <a:fld id="{2DFC4DD0-E305-7E47-A646-DA360DADC3CB}" type="slidenum">
              <a:rPr lang="en-US" smtClean="0"/>
              <a:t>‹#›</a:t>
            </a:fld>
            <a:endParaRPr lang="en-US" dirty="0"/>
          </a:p>
        </p:txBody>
      </p:sp>
    </p:spTree>
    <p:extLst>
      <p:ext uri="{BB962C8B-B14F-4D97-AF65-F5344CB8AC3E}">
        <p14:creationId xmlns:p14="http://schemas.microsoft.com/office/powerpoint/2010/main" val="2788600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94196-46B4-C041-9599-5C1382FF96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7026AF-4BC9-A245-9024-82FAB97EABD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5A93FC-AF25-8D4B-8BDE-58E60C3CEB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4C1D1ED-1AA8-A442-A15C-8E371FA93CCB}"/>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1C200EA4-671B-974D-9422-870BAD8FC953}"/>
              </a:ext>
            </a:extLst>
          </p:cNvPr>
          <p:cNvSpPr>
            <a:spLocks noGrp="1"/>
          </p:cNvSpPr>
          <p:nvPr>
            <p:ph type="ftr" sz="quarter" idx="11"/>
          </p:nvPr>
        </p:nvSpPr>
        <p:spPr>
          <a:xfrm>
            <a:off x="4038600" y="6356350"/>
            <a:ext cx="4114800" cy="365125"/>
          </a:xfrm>
          <a:prstGeom prst="rect">
            <a:avLst/>
          </a:prstGeom>
        </p:spPr>
        <p:txBody>
          <a:bodyPr/>
          <a:lstStyle/>
          <a:p>
            <a:r>
              <a:rPr lang="en-US" dirty="0"/>
              <a:t>HCPF Leadership Meeting</a:t>
            </a:r>
          </a:p>
        </p:txBody>
      </p:sp>
      <p:sp>
        <p:nvSpPr>
          <p:cNvPr id="7" name="Slide Number Placeholder 6">
            <a:extLst>
              <a:ext uri="{FF2B5EF4-FFF2-40B4-BE49-F238E27FC236}">
                <a16:creationId xmlns:a16="http://schemas.microsoft.com/office/drawing/2014/main" id="{D0A21D32-31BA-A74D-A998-7D6DA24B3D8E}"/>
              </a:ext>
            </a:extLst>
          </p:cNvPr>
          <p:cNvSpPr>
            <a:spLocks noGrp="1"/>
          </p:cNvSpPr>
          <p:nvPr>
            <p:ph type="sldNum" sz="quarter" idx="12"/>
          </p:nvPr>
        </p:nvSpPr>
        <p:spPr>
          <a:xfrm>
            <a:off x="8610600" y="6356350"/>
            <a:ext cx="2743200" cy="365125"/>
          </a:xfrm>
          <a:prstGeom prst="rect">
            <a:avLst/>
          </a:prstGeom>
        </p:spPr>
        <p:txBody>
          <a:bodyPr/>
          <a:lstStyle/>
          <a:p>
            <a:fld id="{2DFC4DD0-E305-7E47-A646-DA360DADC3CB}" type="slidenum">
              <a:rPr lang="en-US" smtClean="0"/>
              <a:t>‹#›</a:t>
            </a:fld>
            <a:endParaRPr lang="en-US" dirty="0"/>
          </a:p>
        </p:txBody>
      </p:sp>
    </p:spTree>
    <p:extLst>
      <p:ext uri="{BB962C8B-B14F-4D97-AF65-F5344CB8AC3E}">
        <p14:creationId xmlns:p14="http://schemas.microsoft.com/office/powerpoint/2010/main" val="1673093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E4022-BDDA-A944-9DC9-13AF9B0D0F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F1F3BD-2BCC-534B-B7F3-B61D0FE6435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830936D-20F6-EC43-85F4-C87FCCBA775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BBACA2-A827-3242-A91B-ADB6C3D5AD5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F15FA33E-CB18-AE4C-8368-FAEE1BB4F5EF}"/>
              </a:ext>
            </a:extLst>
          </p:cNvPr>
          <p:cNvSpPr>
            <a:spLocks noGrp="1"/>
          </p:cNvSpPr>
          <p:nvPr>
            <p:ph type="ftr" sz="quarter" idx="11"/>
          </p:nvPr>
        </p:nvSpPr>
        <p:spPr>
          <a:xfrm>
            <a:off x="4038600" y="6356350"/>
            <a:ext cx="4114800" cy="365125"/>
          </a:xfrm>
          <a:prstGeom prst="rect">
            <a:avLst/>
          </a:prstGeom>
        </p:spPr>
        <p:txBody>
          <a:bodyPr/>
          <a:lstStyle/>
          <a:p>
            <a:r>
              <a:rPr lang="en-US" dirty="0"/>
              <a:t>HCPF Leadership Meeting</a:t>
            </a:r>
          </a:p>
        </p:txBody>
      </p:sp>
      <p:sp>
        <p:nvSpPr>
          <p:cNvPr id="7" name="Slide Number Placeholder 6">
            <a:extLst>
              <a:ext uri="{FF2B5EF4-FFF2-40B4-BE49-F238E27FC236}">
                <a16:creationId xmlns:a16="http://schemas.microsoft.com/office/drawing/2014/main" id="{17B52CA0-8B83-5548-B161-9B42D3145758}"/>
              </a:ext>
            </a:extLst>
          </p:cNvPr>
          <p:cNvSpPr>
            <a:spLocks noGrp="1"/>
          </p:cNvSpPr>
          <p:nvPr>
            <p:ph type="sldNum" sz="quarter" idx="12"/>
          </p:nvPr>
        </p:nvSpPr>
        <p:spPr>
          <a:xfrm>
            <a:off x="8610600" y="6356350"/>
            <a:ext cx="2743200" cy="365125"/>
          </a:xfrm>
          <a:prstGeom prst="rect">
            <a:avLst/>
          </a:prstGeom>
        </p:spPr>
        <p:txBody>
          <a:bodyPr/>
          <a:lstStyle/>
          <a:p>
            <a:fld id="{2DFC4DD0-E305-7E47-A646-DA360DADC3CB}" type="slidenum">
              <a:rPr lang="en-US" smtClean="0"/>
              <a:t>‹#›</a:t>
            </a:fld>
            <a:endParaRPr lang="en-US" dirty="0"/>
          </a:p>
        </p:txBody>
      </p:sp>
    </p:spTree>
    <p:extLst>
      <p:ext uri="{BB962C8B-B14F-4D97-AF65-F5344CB8AC3E}">
        <p14:creationId xmlns:p14="http://schemas.microsoft.com/office/powerpoint/2010/main" val="2835137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theme" Target="../theme/theme3.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43D54387-EF60-2943-B4E0-C303AE7F98D7}"/>
              </a:ext>
            </a:extLst>
          </p:cNvPr>
          <p:cNvSpPr>
            <a:spLocks noGrp="1"/>
          </p:cNvSpPr>
          <p:nvPr>
            <p:ph type="ftr" sz="quarter" idx="3"/>
          </p:nvPr>
        </p:nvSpPr>
        <p:spPr>
          <a:xfrm>
            <a:off x="1140654" y="6246622"/>
            <a:ext cx="7539111" cy="365125"/>
          </a:xfrm>
          <a:prstGeom prst="rect">
            <a:avLst/>
          </a:prstGeom>
        </p:spPr>
        <p:txBody>
          <a:bodyPr vert="horz" lIns="91440" tIns="45720" rIns="91440" bIns="45720" rtlCol="0" anchor="ctr"/>
          <a:lstStyle>
            <a:lvl1pPr algn="l">
              <a:defRPr sz="1200" b="0" i="0">
                <a:solidFill>
                  <a:schemeClr val="bg1">
                    <a:lumMod val="65000"/>
                  </a:schemeClr>
                </a:solidFill>
                <a:latin typeface="Arial" panose="020B0604020202020204" pitchFamily="34" charset="0"/>
                <a:cs typeface="Arial" panose="020B0604020202020204" pitchFamily="34" charset="0"/>
              </a:defRPr>
            </a:lvl1pPr>
          </a:lstStyle>
          <a:p>
            <a:r>
              <a:rPr lang="en-US" dirty="0"/>
              <a:t>HCPF Leadership Meeting</a:t>
            </a:r>
          </a:p>
        </p:txBody>
      </p:sp>
      <p:sp>
        <p:nvSpPr>
          <p:cNvPr id="8" name="Slide Number Placeholder 5">
            <a:extLst>
              <a:ext uri="{FF2B5EF4-FFF2-40B4-BE49-F238E27FC236}">
                <a16:creationId xmlns:a16="http://schemas.microsoft.com/office/drawing/2014/main" id="{D756D2E6-981F-7445-B515-F08140DFE05D}"/>
              </a:ext>
            </a:extLst>
          </p:cNvPr>
          <p:cNvSpPr>
            <a:spLocks noGrp="1"/>
          </p:cNvSpPr>
          <p:nvPr>
            <p:ph type="sldNum" sz="quarter" idx="4"/>
          </p:nvPr>
        </p:nvSpPr>
        <p:spPr>
          <a:xfrm>
            <a:off x="268459" y="6246622"/>
            <a:ext cx="519332" cy="365125"/>
          </a:xfrm>
          <a:prstGeom prst="rect">
            <a:avLst/>
          </a:prstGeom>
        </p:spPr>
        <p:txBody>
          <a:bodyPr vert="horz" lIns="91440" tIns="45720" rIns="91440" bIns="45720" rtlCol="0" anchor="ctr"/>
          <a:lstStyle>
            <a:lvl1pPr algn="l">
              <a:defRPr sz="1200" b="0" i="0">
                <a:solidFill>
                  <a:schemeClr val="bg1">
                    <a:lumMod val="65000"/>
                  </a:schemeClr>
                </a:solidFill>
                <a:latin typeface="Arial" panose="020B0604020202020204" pitchFamily="34" charset="0"/>
                <a:cs typeface="Arial" panose="020B0604020202020204" pitchFamily="34" charset="0"/>
              </a:defRPr>
            </a:lvl1pPr>
          </a:lstStyle>
          <a:p>
            <a:fld id="{E05C7505-FFE6-0943-BB9C-73C5E035EC26}" type="slidenum">
              <a:rPr lang="en-US" smtClean="0"/>
              <a:pPr/>
              <a:t>‹#›</a:t>
            </a:fld>
            <a:endParaRPr lang="en-US" dirty="0"/>
          </a:p>
        </p:txBody>
      </p:sp>
    </p:spTree>
    <p:extLst>
      <p:ext uri="{BB962C8B-B14F-4D97-AF65-F5344CB8AC3E}">
        <p14:creationId xmlns:p14="http://schemas.microsoft.com/office/powerpoint/2010/main" val="1984148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 id="2147483675" r:id="rId13"/>
    <p:sldLayoutId id="2147483676" r:id="rId14"/>
    <p:sldLayoutId id="2147483701" r:id="rId15"/>
    <p:sldLayoutId id="2147483702" r:id="rId1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CBB672-8079-A640-85D6-E50DB8735A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EB4448-2D96-EE47-9AF1-39F9FCE55C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09324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46453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jpg"/><Relationship Id="rId1" Type="http://schemas.openxmlformats.org/officeDocument/2006/relationships/slideLayout" Target="../slideLayouts/slideLayout12.xml"/><Relationship Id="rId4" Type="http://schemas.openxmlformats.org/officeDocument/2006/relationships/image" Target="../media/image54.emf"/></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chart" Target="../charts/chart1.xml"/><Relationship Id="rId5" Type="http://schemas.openxmlformats.org/officeDocument/2006/relationships/image" Target="../media/image34.emf"/><Relationship Id="rId4" Type="http://schemas.openxmlformats.org/officeDocument/2006/relationships/image" Target="../media/image3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265895-19A2-C74F-A5A0-7D84154A63F1}"/>
              </a:ext>
            </a:extLst>
          </p:cNvPr>
          <p:cNvSpPr/>
          <p:nvPr/>
        </p:nvSpPr>
        <p:spPr>
          <a:xfrm>
            <a:off x="0" y="0"/>
            <a:ext cx="12192000" cy="6858000"/>
          </a:xfrm>
          <a:prstGeom prst="rect">
            <a:avLst/>
          </a:prstGeom>
          <a:solidFill>
            <a:srgbClr val="0E6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630CB69-26B9-9640-B44F-D48A69D24A46}"/>
              </a:ext>
            </a:extLst>
          </p:cNvPr>
          <p:cNvSpPr/>
          <p:nvPr/>
        </p:nvSpPr>
        <p:spPr>
          <a:xfrm rot="2707007">
            <a:off x="6457453" y="-15754"/>
            <a:ext cx="8906874" cy="14164060"/>
          </a:xfrm>
          <a:prstGeom prst="rect">
            <a:avLst/>
          </a:prstGeom>
          <a:solidFill>
            <a:srgbClr val="609ACC">
              <a:alpha val="70000"/>
            </a:srgbClr>
          </a:solidFill>
          <a:ln>
            <a:noFill/>
          </a:ln>
          <a:effectLst>
            <a:outerShdw blurRad="254000" dist="38100" dir="13500000" algn="br" rotWithShape="0">
              <a:srgbClr val="002060">
                <a:alpha val="40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1920E08-8FEC-F440-B37B-74A80A413C9B}"/>
              </a:ext>
            </a:extLst>
          </p:cNvPr>
          <p:cNvPicPr>
            <a:picLocks noChangeAspect="1"/>
          </p:cNvPicPr>
          <p:nvPr/>
        </p:nvPicPr>
        <p:blipFill>
          <a:blip r:embed="rId2"/>
          <a:stretch>
            <a:fillRect/>
          </a:stretch>
        </p:blipFill>
        <p:spPr>
          <a:xfrm>
            <a:off x="9217151" y="5490897"/>
            <a:ext cx="2278955" cy="979385"/>
          </a:xfrm>
          <a:prstGeom prst="rect">
            <a:avLst/>
          </a:prstGeom>
        </p:spPr>
      </p:pic>
      <p:sp>
        <p:nvSpPr>
          <p:cNvPr id="7" name="TextBox 6">
            <a:extLst>
              <a:ext uri="{FF2B5EF4-FFF2-40B4-BE49-F238E27FC236}">
                <a16:creationId xmlns:a16="http://schemas.microsoft.com/office/drawing/2014/main" id="{57975FAD-BB37-DB43-AB49-AA3D9F837980}"/>
              </a:ext>
            </a:extLst>
          </p:cNvPr>
          <p:cNvSpPr txBox="1"/>
          <p:nvPr/>
        </p:nvSpPr>
        <p:spPr>
          <a:xfrm>
            <a:off x="296998" y="390144"/>
            <a:ext cx="11241024" cy="1415772"/>
          </a:xfrm>
          <a:prstGeom prst="rect">
            <a:avLst/>
          </a:prstGeom>
          <a:noFill/>
        </p:spPr>
        <p:txBody>
          <a:bodyPr wrap="square" rtlCol="0">
            <a:spAutoFit/>
          </a:bodyPr>
          <a:lstStyle/>
          <a:p>
            <a:r>
              <a:rPr lang="en-US" sz="3600" dirty="0" smtClean="0">
                <a:solidFill>
                  <a:schemeClr val="bg1"/>
                </a:solidFill>
                <a:latin typeface="Arial" panose="020B0604020202020204" pitchFamily="34" charset="0"/>
                <a:cs typeface="Arial" panose="020B0604020202020204" pitchFamily="34" charset="0"/>
              </a:rPr>
              <a:t>REGION </a:t>
            </a:r>
            <a:r>
              <a:rPr lang="en-US" sz="3600" dirty="0" smtClean="0">
                <a:solidFill>
                  <a:schemeClr val="bg1"/>
                </a:solidFill>
                <a:latin typeface="Arial" panose="020B0604020202020204" pitchFamily="34" charset="0"/>
                <a:cs typeface="Arial" panose="020B0604020202020204" pitchFamily="34" charset="0"/>
              </a:rPr>
              <a:t>5 </a:t>
            </a:r>
            <a:r>
              <a:rPr lang="en-US" sz="3600" dirty="0" smtClean="0">
                <a:solidFill>
                  <a:schemeClr val="bg1"/>
                </a:solidFill>
                <a:latin typeface="Arial" panose="020B0604020202020204" pitchFamily="34" charset="0"/>
                <a:cs typeface="Arial" panose="020B0604020202020204" pitchFamily="34" charset="0"/>
              </a:rPr>
              <a:t>PERFORMANCE IMPROVEMENT ADVISORY COMMITTEE</a:t>
            </a:r>
          </a:p>
          <a:p>
            <a:endParaRPr lang="en-US" sz="1200" dirty="0" smtClean="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B68D1BB-C13E-9647-91E2-A164DD50E6A6}"/>
              </a:ext>
            </a:extLst>
          </p:cNvPr>
          <p:cNvSpPr txBox="1"/>
          <p:nvPr/>
        </p:nvSpPr>
        <p:spPr>
          <a:xfrm>
            <a:off x="296998" y="2685510"/>
            <a:ext cx="9811004" cy="1077218"/>
          </a:xfrm>
          <a:prstGeom prst="rect">
            <a:avLst/>
          </a:prstGeom>
          <a:noFill/>
        </p:spPr>
        <p:txBody>
          <a:bodyPr wrap="square" rtlCol="0">
            <a:spAutoFit/>
          </a:bodyPr>
          <a:lstStyle/>
          <a:p>
            <a:r>
              <a:rPr lang="en-US" sz="3200" dirty="0" smtClean="0">
                <a:solidFill>
                  <a:schemeClr val="bg1"/>
                </a:solidFill>
                <a:latin typeface="Arial" panose="020B0604020202020204" pitchFamily="34" charset="0"/>
                <a:cs typeface="Arial" panose="020B0604020202020204" pitchFamily="34" charset="0"/>
              </a:rPr>
              <a:t>Monday, </a:t>
            </a:r>
            <a:r>
              <a:rPr lang="en-US" sz="3200" dirty="0" smtClean="0">
                <a:solidFill>
                  <a:schemeClr val="bg1"/>
                </a:solidFill>
                <a:latin typeface="Arial" panose="020B0604020202020204" pitchFamily="34" charset="0"/>
                <a:cs typeface="Arial" panose="020B0604020202020204" pitchFamily="34" charset="0"/>
              </a:rPr>
              <a:t>June </a:t>
            </a:r>
            <a:r>
              <a:rPr lang="en-US" sz="3200" dirty="0" smtClean="0">
                <a:solidFill>
                  <a:schemeClr val="bg1"/>
                </a:solidFill>
                <a:latin typeface="Arial" panose="020B0604020202020204" pitchFamily="34" charset="0"/>
                <a:cs typeface="Arial" panose="020B0604020202020204" pitchFamily="34" charset="0"/>
              </a:rPr>
              <a:t>10, </a:t>
            </a:r>
            <a:r>
              <a:rPr lang="en-US" sz="3200" dirty="0" smtClean="0">
                <a:solidFill>
                  <a:schemeClr val="bg1"/>
                </a:solidFill>
                <a:latin typeface="Arial" panose="020B0604020202020204" pitchFamily="34" charset="0"/>
                <a:cs typeface="Arial" panose="020B0604020202020204" pitchFamily="34" charset="0"/>
              </a:rPr>
              <a:t>2019</a:t>
            </a:r>
          </a:p>
          <a:p>
            <a:r>
              <a:rPr lang="en-US" sz="3200" dirty="0" smtClean="0">
                <a:solidFill>
                  <a:schemeClr val="bg1"/>
                </a:solidFill>
                <a:latin typeface="Arial" panose="020B0604020202020204" pitchFamily="34" charset="0"/>
                <a:cs typeface="Arial" panose="020B0604020202020204" pitchFamily="34" charset="0"/>
              </a:rPr>
              <a:t>Colorado Access</a:t>
            </a:r>
          </a:p>
        </p:txBody>
      </p:sp>
      <p:cxnSp>
        <p:nvCxnSpPr>
          <p:cNvPr id="9" name="Straight Connector 8">
            <a:extLst>
              <a:ext uri="{FF2B5EF4-FFF2-40B4-BE49-F238E27FC236}">
                <a16:creationId xmlns:a16="http://schemas.microsoft.com/office/drawing/2014/main" id="{84769D1D-0EAF-A04A-91A6-902540E44115}"/>
              </a:ext>
            </a:extLst>
          </p:cNvPr>
          <p:cNvCxnSpPr>
            <a:cxnSpLocks/>
          </p:cNvCxnSpPr>
          <p:nvPr/>
        </p:nvCxnSpPr>
        <p:spPr>
          <a:xfrm>
            <a:off x="-109728" y="2552962"/>
            <a:ext cx="92171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AE2335D-90AF-ED4F-8C3C-74972B9BE354}"/>
              </a:ext>
            </a:extLst>
          </p:cNvPr>
          <p:cNvSpPr txBox="1"/>
          <p:nvPr/>
        </p:nvSpPr>
        <p:spPr>
          <a:xfrm>
            <a:off x="13173075" y="74295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842450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282635" y="6356351"/>
            <a:ext cx="556816" cy="365125"/>
          </a:xfrm>
        </p:spPr>
        <p:txBody>
          <a:bodyPr/>
          <a:lstStyle/>
          <a:p>
            <a:fld id="{80B61596-9301-554C-97B4-FC743F1D7BDC}" type="slidenum">
              <a:rPr lang="en-US" smtClean="0"/>
              <a:pPr/>
              <a:t>10</a:t>
            </a:fld>
            <a:endParaRPr lang="en-US" dirty="0"/>
          </a:p>
        </p:txBody>
      </p:sp>
      <p:pic>
        <p:nvPicPr>
          <p:cNvPr id="4" name="Picture 3"/>
          <p:cNvPicPr>
            <a:picLocks noChangeAspect="1"/>
          </p:cNvPicPr>
          <p:nvPr/>
        </p:nvPicPr>
        <p:blipFill>
          <a:blip r:embed="rId2"/>
          <a:stretch>
            <a:fillRect/>
          </a:stretch>
        </p:blipFill>
        <p:spPr>
          <a:xfrm>
            <a:off x="2181698" y="1261871"/>
            <a:ext cx="9608537" cy="5277041"/>
          </a:xfrm>
          <a:prstGeom prst="rect">
            <a:avLst/>
          </a:prstGeom>
        </p:spPr>
      </p:pic>
      <p:sp>
        <p:nvSpPr>
          <p:cNvPr id="8" name="Text Placeholder 4"/>
          <p:cNvSpPr txBox="1">
            <a:spLocks/>
          </p:cNvSpPr>
          <p:nvPr/>
        </p:nvSpPr>
        <p:spPr>
          <a:xfrm>
            <a:off x="150590" y="572568"/>
            <a:ext cx="2126266" cy="3008377"/>
          </a:xfrm>
          <a:prstGeom prst="rect">
            <a:avLst/>
          </a:prstGeom>
          <a:solidFill>
            <a:schemeClr val="accent6">
              <a:lumMod val="40000"/>
              <a:lumOff val="60000"/>
            </a:schemeClr>
          </a:solidFill>
        </p:spPr>
        <p:txBody>
          <a:bodyPr vert="horz" lIns="91440" tIns="45720" rIns="91440" bIns="45720" rtlCol="0" anchor="t"/>
          <a:lstStyle>
            <a:defPPr>
              <a:defRPr lang="en-US"/>
            </a:defPPr>
            <a:lvl1pPr marL="0" algn="l" defTabSz="914400" rtl="0" eaLnBrk="1" latinLnBrk="0" hangingPunct="1">
              <a:defRPr sz="1200" b="0" i="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tx1"/>
                </a:solidFill>
              </a:rPr>
              <a:t>Dental Visits</a:t>
            </a:r>
            <a:r>
              <a:rPr lang="en-US" sz="2400" dirty="0" smtClean="0">
                <a:solidFill>
                  <a:schemeClr val="tx1"/>
                </a:solidFill>
              </a:rPr>
              <a:t>: </a:t>
            </a:r>
            <a:r>
              <a:rPr lang="en-US" sz="1800" dirty="0" smtClean="0">
                <a:solidFill>
                  <a:schemeClr val="tx1"/>
                </a:solidFill>
              </a:rPr>
              <a:t>Percent of distinct count of members who received professional dental services. This includes dental services from both medical and dental claims. </a:t>
            </a:r>
          </a:p>
        </p:txBody>
      </p:sp>
    </p:spTree>
    <p:extLst>
      <p:ext uri="{BB962C8B-B14F-4D97-AF65-F5344CB8AC3E}">
        <p14:creationId xmlns:p14="http://schemas.microsoft.com/office/powerpoint/2010/main" val="18198857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Intervention Planning Work with CCHAP/Dental</a:t>
            </a:r>
            <a:endParaRPr lang="en-US" dirty="0">
              <a:solidFill>
                <a:srgbClr val="FF0000"/>
              </a:solidFill>
            </a:endParaRPr>
          </a:p>
        </p:txBody>
      </p:sp>
      <p:sp>
        <p:nvSpPr>
          <p:cNvPr id="2" name="Text Placeholder 1"/>
          <p:cNvSpPr>
            <a:spLocks noGrp="1"/>
          </p:cNvSpPr>
          <p:nvPr>
            <p:ph type="body" sz="quarter" idx="4294967295"/>
          </p:nvPr>
        </p:nvSpPr>
        <p:spPr>
          <a:xfrm>
            <a:off x="457200" y="1403725"/>
            <a:ext cx="11427846" cy="5145088"/>
          </a:xfrm>
          <a:prstGeom prst="rect">
            <a:avLst/>
          </a:prstGeom>
        </p:spPr>
        <p:txBody>
          <a:bodyPr/>
          <a:lstStyle/>
          <a:p>
            <a:pPr marL="231775" indent="-231775">
              <a:lnSpc>
                <a:spcPct val="100000"/>
              </a:lnSpc>
              <a:spcAft>
                <a:spcPts val="600"/>
              </a:spcAft>
              <a:buFont typeface="Arial" pitchFamily="34" charset="0"/>
              <a:buChar char="•"/>
            </a:pPr>
            <a:r>
              <a:rPr lang="en-US" sz="3200" dirty="0">
                <a:solidFill>
                  <a:schemeClr val="tx1"/>
                </a:solidFill>
                <a:latin typeface="Calibri"/>
                <a:cs typeface="Calibri"/>
              </a:rPr>
              <a:t>Contract with Colorado Children's Health Access Plan (CCHAP)</a:t>
            </a:r>
          </a:p>
          <a:p>
            <a:pPr marL="231775" indent="-231775">
              <a:lnSpc>
                <a:spcPct val="100000"/>
              </a:lnSpc>
              <a:spcAft>
                <a:spcPts val="600"/>
              </a:spcAft>
              <a:buFont typeface="Arial" pitchFamily="34" charset="0"/>
              <a:buChar char="•"/>
            </a:pPr>
            <a:r>
              <a:rPr lang="en-US" sz="3200" dirty="0">
                <a:solidFill>
                  <a:schemeClr val="tx1"/>
                </a:solidFill>
                <a:latin typeface="Calibri"/>
                <a:cs typeface="Calibri"/>
              </a:rPr>
              <a:t>Increasing dental services within pediatric practices</a:t>
            </a:r>
          </a:p>
          <a:p>
            <a:pPr marL="572770" lvl="1" indent="-340995">
              <a:lnSpc>
                <a:spcPct val="100000"/>
              </a:lnSpc>
              <a:spcBef>
                <a:spcPts val="900"/>
              </a:spcBef>
              <a:spcAft>
                <a:spcPts val="300"/>
              </a:spcAft>
              <a:buFont typeface="Arial" pitchFamily="34" charset="0"/>
              <a:buChar char="–"/>
            </a:pPr>
            <a:r>
              <a:rPr lang="en-US" sz="2800" dirty="0">
                <a:cs typeface="Calibri"/>
              </a:rPr>
              <a:t>Focus is on getting pediatric practices “live” on Cavity Free at 3 </a:t>
            </a:r>
          </a:p>
          <a:p>
            <a:pPr marL="572770" lvl="1" indent="-340995">
              <a:lnSpc>
                <a:spcPct val="100000"/>
              </a:lnSpc>
              <a:spcBef>
                <a:spcPts val="900"/>
              </a:spcBef>
              <a:spcAft>
                <a:spcPts val="300"/>
              </a:spcAft>
              <a:buFont typeface="Arial" pitchFamily="34" charset="0"/>
              <a:buChar char="–"/>
            </a:pPr>
            <a:r>
              <a:rPr lang="en-US" sz="2800" dirty="0">
                <a:cs typeface="Calibri"/>
              </a:rPr>
              <a:t>Currently engaged with 36 practices in RAE 3 and 5</a:t>
            </a:r>
          </a:p>
          <a:p>
            <a:pPr marL="572770" lvl="1" indent="-340995">
              <a:lnSpc>
                <a:spcPct val="100000"/>
              </a:lnSpc>
              <a:spcBef>
                <a:spcPts val="900"/>
              </a:spcBef>
              <a:spcAft>
                <a:spcPts val="300"/>
              </a:spcAft>
              <a:buFont typeface="Arial" pitchFamily="34" charset="0"/>
              <a:buChar char="–"/>
            </a:pPr>
            <a:r>
              <a:rPr lang="en-US" sz="2800" dirty="0">
                <a:cs typeface="Calibri"/>
              </a:rPr>
              <a:t>Now actively engaged </a:t>
            </a:r>
            <a:r>
              <a:rPr lang="en-US" sz="2800" dirty="0" smtClean="0">
                <a:cs typeface="Calibri"/>
              </a:rPr>
              <a:t>10 </a:t>
            </a:r>
            <a:r>
              <a:rPr lang="en-US" sz="2800" dirty="0">
                <a:cs typeface="Calibri"/>
              </a:rPr>
              <a:t>practices based that are in different stages of training to implementation </a:t>
            </a:r>
          </a:p>
          <a:p>
            <a:pPr marL="573087" lvl="2" indent="0">
              <a:lnSpc>
                <a:spcPct val="100000"/>
              </a:lnSpc>
              <a:spcBef>
                <a:spcPts val="600"/>
              </a:spcBef>
              <a:buNone/>
            </a:pPr>
            <a:endParaRPr lang="en-US" sz="2400" dirty="0"/>
          </a:p>
        </p:txBody>
      </p:sp>
    </p:spTree>
    <p:extLst>
      <p:ext uri="{BB962C8B-B14F-4D97-AF65-F5344CB8AC3E}">
        <p14:creationId xmlns:p14="http://schemas.microsoft.com/office/powerpoint/2010/main" val="29747857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76272" y="1480792"/>
            <a:ext cx="9789414" cy="5099395"/>
          </a:xfrm>
          <a:prstGeom prst="rect">
            <a:avLst/>
          </a:prstGeom>
        </p:spPr>
      </p:pic>
      <p:sp>
        <p:nvSpPr>
          <p:cNvPr id="4" name="Slide Number Placeholder 3"/>
          <p:cNvSpPr>
            <a:spLocks noGrp="1"/>
          </p:cNvSpPr>
          <p:nvPr>
            <p:ph type="sldNum" sz="quarter" idx="4294967295"/>
          </p:nvPr>
        </p:nvSpPr>
        <p:spPr>
          <a:xfrm>
            <a:off x="0" y="6397625"/>
            <a:ext cx="1095375" cy="365125"/>
          </a:xfrm>
        </p:spPr>
        <p:txBody>
          <a:bodyPr/>
          <a:lstStyle/>
          <a:p>
            <a:fld id="{95332C28-CFC6-4A95-B613-BC27F5B74E1C}" type="slidenum">
              <a:rPr lang="en-US" smtClean="0"/>
              <a:pPr/>
              <a:t>12</a:t>
            </a:fld>
            <a:endParaRPr lang="en-US"/>
          </a:p>
        </p:txBody>
      </p:sp>
      <p:sp>
        <p:nvSpPr>
          <p:cNvPr id="7" name="Text Placeholder 4"/>
          <p:cNvSpPr txBox="1">
            <a:spLocks/>
          </p:cNvSpPr>
          <p:nvPr/>
        </p:nvSpPr>
        <p:spPr>
          <a:xfrm>
            <a:off x="150590" y="572569"/>
            <a:ext cx="2126266" cy="2170632"/>
          </a:xfrm>
          <a:prstGeom prst="rect">
            <a:avLst/>
          </a:prstGeom>
          <a:solidFill>
            <a:schemeClr val="accent6">
              <a:lumMod val="40000"/>
              <a:lumOff val="60000"/>
            </a:schemeClr>
          </a:solidFill>
        </p:spPr>
        <p:txBody>
          <a:bodyPr vert="horz" lIns="91440" tIns="45720" rIns="91440" bIns="45720" rtlCol="0" anchor="t"/>
          <a:lstStyle>
            <a:defPPr>
              <a:defRPr lang="en-US"/>
            </a:defPPr>
            <a:lvl1pPr marL="0" algn="l" defTabSz="914400" rtl="0" eaLnBrk="1" latinLnBrk="0" hangingPunct="1">
              <a:defRPr sz="1200" b="0" i="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tx1"/>
                </a:solidFill>
              </a:rPr>
              <a:t>Well Visits</a:t>
            </a:r>
            <a:r>
              <a:rPr lang="en-US" sz="2400" b="1" dirty="0">
                <a:solidFill>
                  <a:schemeClr val="tx1"/>
                </a:solidFill>
              </a:rPr>
              <a:t>: </a:t>
            </a:r>
            <a:r>
              <a:rPr lang="en-US" sz="1800" dirty="0">
                <a:solidFill>
                  <a:schemeClr val="tx1"/>
                </a:solidFill>
              </a:rPr>
              <a:t>Percent of distinct members who received a well visit within </a:t>
            </a:r>
            <a:r>
              <a:rPr lang="en-US" sz="1800" dirty="0" smtClean="0">
                <a:solidFill>
                  <a:schemeClr val="tx1"/>
                </a:solidFill>
              </a:rPr>
              <a:t>the    </a:t>
            </a:r>
            <a:r>
              <a:rPr lang="en-US" sz="1800" dirty="0">
                <a:solidFill>
                  <a:schemeClr val="tx1"/>
                </a:solidFill>
              </a:rPr>
              <a:t>12-month evaluation period</a:t>
            </a:r>
          </a:p>
        </p:txBody>
      </p:sp>
    </p:spTree>
    <p:extLst>
      <p:ext uri="{BB962C8B-B14F-4D97-AF65-F5344CB8AC3E}">
        <p14:creationId xmlns:p14="http://schemas.microsoft.com/office/powerpoint/2010/main" val="26664241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Interventions In-Progress: Well Visits</a:t>
            </a:r>
          </a:p>
        </p:txBody>
      </p:sp>
      <p:sp>
        <p:nvSpPr>
          <p:cNvPr id="3" name="Content Placeholder 2"/>
          <p:cNvSpPr>
            <a:spLocks noGrp="1"/>
          </p:cNvSpPr>
          <p:nvPr>
            <p:ph idx="4294967295"/>
          </p:nvPr>
        </p:nvSpPr>
        <p:spPr>
          <a:xfrm>
            <a:off x="584199" y="1371579"/>
            <a:ext cx="11300847" cy="4937146"/>
          </a:xfrm>
          <a:prstGeom prst="rect">
            <a:avLst/>
          </a:prstGeom>
        </p:spPr>
        <p:txBody>
          <a:bodyPr anchor="t">
            <a:normAutofit/>
          </a:bodyPr>
          <a:lstStyle/>
          <a:p>
            <a:pPr marL="572770" lvl="1" indent="-340995">
              <a:spcBef>
                <a:spcPts val="1800"/>
              </a:spcBef>
            </a:pPr>
            <a:r>
              <a:rPr lang="en-US" sz="2800" dirty="0" smtClean="0">
                <a:solidFill>
                  <a:schemeClr val="tx1">
                    <a:lumMod val="75000"/>
                    <a:lumOff val="25000"/>
                  </a:schemeClr>
                </a:solidFill>
                <a:cs typeface="Calibri"/>
              </a:rPr>
              <a:t>Focus </a:t>
            </a:r>
            <a:r>
              <a:rPr lang="en-US" sz="2800" dirty="0">
                <a:solidFill>
                  <a:schemeClr val="tx1">
                    <a:lumMod val="75000"/>
                    <a:lumOff val="25000"/>
                  </a:schemeClr>
                </a:solidFill>
                <a:cs typeface="Calibri"/>
              </a:rPr>
              <a:t>is on getting practices access to and comfortable with </a:t>
            </a:r>
            <a:r>
              <a:rPr lang="en-US" sz="2800" dirty="0" smtClean="0">
                <a:solidFill>
                  <a:schemeClr val="tx1">
                    <a:lumMod val="75000"/>
                    <a:lumOff val="25000"/>
                  </a:schemeClr>
                </a:solidFill>
                <a:cs typeface="Calibri"/>
              </a:rPr>
              <a:t>using data (State’s Data Analytics Portal ‘the DAP’)</a:t>
            </a:r>
            <a:endParaRPr lang="en-US" sz="2800" dirty="0">
              <a:solidFill>
                <a:schemeClr val="tx1">
                  <a:lumMod val="75000"/>
                  <a:lumOff val="25000"/>
                </a:schemeClr>
              </a:solidFill>
              <a:cs typeface="Calibri"/>
            </a:endParaRPr>
          </a:p>
          <a:p>
            <a:pPr lvl="2" indent="-340995">
              <a:spcBef>
                <a:spcPts val="1800"/>
              </a:spcBef>
            </a:pPr>
            <a:r>
              <a:rPr lang="en-US" sz="2400" dirty="0">
                <a:solidFill>
                  <a:schemeClr val="tx1">
                    <a:lumMod val="75000"/>
                    <a:lumOff val="25000"/>
                  </a:schemeClr>
                </a:solidFill>
                <a:cs typeface="Calibri"/>
              </a:rPr>
              <a:t>Development of member outreach </a:t>
            </a:r>
            <a:r>
              <a:rPr lang="en-US" sz="2400" dirty="0" smtClean="0">
                <a:solidFill>
                  <a:schemeClr val="tx1">
                    <a:lumMod val="75000"/>
                    <a:lumOff val="25000"/>
                  </a:schemeClr>
                </a:solidFill>
                <a:cs typeface="Calibri"/>
              </a:rPr>
              <a:t>cross-walking different data sets and reports for</a:t>
            </a:r>
            <a:r>
              <a:rPr lang="en-US" sz="2400" dirty="0">
                <a:solidFill>
                  <a:schemeClr val="tx1">
                    <a:lumMod val="75000"/>
                    <a:lumOff val="25000"/>
                  </a:schemeClr>
                </a:solidFill>
                <a:cs typeface="Calibri"/>
              </a:rPr>
              <a:t> phone number and addresses</a:t>
            </a:r>
          </a:p>
          <a:p>
            <a:pPr lvl="2" indent="-340995">
              <a:spcBef>
                <a:spcPts val="1800"/>
              </a:spcBef>
            </a:pPr>
            <a:r>
              <a:rPr lang="en-US" sz="2400" dirty="0">
                <a:solidFill>
                  <a:schemeClr val="tx1">
                    <a:lumMod val="75000"/>
                    <a:lumOff val="25000"/>
                  </a:schemeClr>
                </a:solidFill>
                <a:cs typeface="Calibri"/>
              </a:rPr>
              <a:t>Practices need the data to be able to do outreach</a:t>
            </a:r>
          </a:p>
          <a:p>
            <a:pPr marL="572770" lvl="1" indent="-340995">
              <a:spcBef>
                <a:spcPts val="1800"/>
              </a:spcBef>
            </a:pPr>
            <a:r>
              <a:rPr lang="en-US" sz="2800" dirty="0">
                <a:solidFill>
                  <a:schemeClr val="tx1">
                    <a:lumMod val="75000"/>
                    <a:lumOff val="25000"/>
                  </a:schemeClr>
                </a:solidFill>
                <a:cs typeface="Calibri"/>
              </a:rPr>
              <a:t>Sequential scheduling of dental/well visits for integrated </a:t>
            </a:r>
            <a:r>
              <a:rPr lang="en-US" sz="2800" dirty="0" smtClean="0">
                <a:solidFill>
                  <a:schemeClr val="tx1">
                    <a:lumMod val="75000"/>
                    <a:lumOff val="25000"/>
                  </a:schemeClr>
                </a:solidFill>
                <a:cs typeface="Calibri"/>
              </a:rPr>
              <a:t>sites</a:t>
            </a:r>
            <a:endParaRPr lang="en-US" sz="2800" dirty="0">
              <a:solidFill>
                <a:schemeClr val="tx1">
                  <a:lumMod val="75000"/>
                  <a:lumOff val="25000"/>
                </a:schemeClr>
              </a:solidFill>
              <a:cs typeface="Calibri"/>
            </a:endParaRPr>
          </a:p>
          <a:p>
            <a:pPr marL="572770" lvl="1" indent="-340995">
              <a:spcBef>
                <a:spcPts val="1800"/>
              </a:spcBef>
            </a:pPr>
            <a:r>
              <a:rPr lang="en-US" sz="2800" dirty="0">
                <a:solidFill>
                  <a:schemeClr val="tx1">
                    <a:lumMod val="75000"/>
                    <a:lumOff val="25000"/>
                  </a:schemeClr>
                </a:solidFill>
                <a:cs typeface="Calibri"/>
              </a:rPr>
              <a:t>Alignment of Performance Improvement Projects (PIP) for members ages </a:t>
            </a:r>
            <a:r>
              <a:rPr lang="en-US" sz="2800" dirty="0" smtClean="0">
                <a:solidFill>
                  <a:schemeClr val="tx1">
                    <a:lumMod val="75000"/>
                    <a:lumOff val="25000"/>
                  </a:schemeClr>
                </a:solidFill>
                <a:cs typeface="Calibri"/>
              </a:rPr>
              <a:t>10-14</a:t>
            </a:r>
          </a:p>
          <a:p>
            <a:pPr marL="1029970" lvl="2" indent="-340995">
              <a:spcBef>
                <a:spcPts val="1800"/>
              </a:spcBef>
            </a:pPr>
            <a:r>
              <a:rPr lang="en-US" sz="2400" dirty="0" smtClean="0">
                <a:solidFill>
                  <a:schemeClr val="tx1">
                    <a:lumMod val="75000"/>
                    <a:lumOff val="25000"/>
                  </a:schemeClr>
                </a:solidFill>
                <a:cs typeface="Calibri"/>
              </a:rPr>
              <a:t>Providers </a:t>
            </a:r>
            <a:r>
              <a:rPr lang="en-US" sz="2400" dirty="0">
                <a:solidFill>
                  <a:schemeClr val="tx1">
                    <a:lumMod val="75000"/>
                    <a:lumOff val="25000"/>
                  </a:schemeClr>
                </a:solidFill>
                <a:cs typeface="Calibri"/>
              </a:rPr>
              <a:t>include </a:t>
            </a:r>
            <a:r>
              <a:rPr lang="en-US" sz="2400" dirty="0" smtClean="0">
                <a:solidFill>
                  <a:schemeClr val="tx1">
                    <a:lumMod val="75000"/>
                    <a:lumOff val="25000"/>
                  </a:schemeClr>
                </a:solidFill>
                <a:cs typeface="Calibri"/>
              </a:rPr>
              <a:t>Stride Health </a:t>
            </a:r>
            <a:r>
              <a:rPr lang="en-US" sz="2400" smtClean="0">
                <a:solidFill>
                  <a:schemeClr val="tx1">
                    <a:lumMod val="75000"/>
                    <a:lumOff val="25000"/>
                  </a:schemeClr>
                </a:solidFill>
                <a:cs typeface="Calibri"/>
              </a:rPr>
              <a:t>and Bruner.</a:t>
            </a:r>
            <a:endParaRPr lang="en-US" sz="2400" dirty="0">
              <a:solidFill>
                <a:schemeClr val="tx1">
                  <a:lumMod val="75000"/>
                  <a:lumOff val="25000"/>
                </a:schemeClr>
              </a:solidFill>
              <a:cs typeface="Calibri"/>
            </a:endParaRPr>
          </a:p>
          <a:p>
            <a:pPr>
              <a:spcBef>
                <a:spcPts val="1800"/>
              </a:spcBef>
            </a:pPr>
            <a:endParaRPr lang="en-US" sz="3200" dirty="0">
              <a:cs typeface="Calibri"/>
            </a:endParaRPr>
          </a:p>
        </p:txBody>
      </p:sp>
      <p:sp>
        <p:nvSpPr>
          <p:cNvPr id="4" name="Slide Number Placeholder 3"/>
          <p:cNvSpPr>
            <a:spLocks noGrp="1"/>
          </p:cNvSpPr>
          <p:nvPr>
            <p:ph type="sldNum" sz="quarter" idx="4294967295"/>
          </p:nvPr>
        </p:nvSpPr>
        <p:spPr>
          <a:xfrm>
            <a:off x="0" y="6397625"/>
            <a:ext cx="1095375" cy="365125"/>
          </a:xfrm>
        </p:spPr>
        <p:txBody>
          <a:bodyPr/>
          <a:lstStyle/>
          <a:p>
            <a:fld id="{95332C28-CFC6-4A95-B613-BC27F5B74E1C}" type="slidenum">
              <a:rPr lang="en-US" smtClean="0"/>
              <a:pPr/>
              <a:t>13</a:t>
            </a:fld>
            <a:endParaRPr lang="en-US"/>
          </a:p>
        </p:txBody>
      </p:sp>
    </p:spTree>
    <p:extLst>
      <p:ext uri="{BB962C8B-B14F-4D97-AF65-F5344CB8AC3E}">
        <p14:creationId xmlns:p14="http://schemas.microsoft.com/office/powerpoint/2010/main" val="19627834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944100" y="5816600"/>
            <a:ext cx="2247900" cy="946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4"/>
          <p:cNvSpPr txBox="1">
            <a:spLocks/>
          </p:cNvSpPr>
          <p:nvPr/>
        </p:nvSpPr>
        <p:spPr>
          <a:xfrm>
            <a:off x="200990" y="620389"/>
            <a:ext cx="2126266" cy="2286378"/>
          </a:xfrm>
          <a:prstGeom prst="rect">
            <a:avLst/>
          </a:prstGeom>
          <a:solidFill>
            <a:schemeClr val="accent6">
              <a:lumMod val="40000"/>
              <a:lumOff val="60000"/>
            </a:schemeClr>
          </a:solidFill>
        </p:spPr>
        <p:txBody>
          <a:bodyPr vert="horz" lIns="91440" tIns="45720" rIns="91440" bIns="45720" rtlCol="0" anchor="t"/>
          <a:lstStyle>
            <a:defPPr>
              <a:defRPr lang="en-US"/>
            </a:defPPr>
            <a:lvl1pPr marL="0" algn="l" defTabSz="914400" rtl="0" eaLnBrk="1" latinLnBrk="0" hangingPunct="1">
              <a:defRPr sz="1200" b="0" i="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tx1"/>
                </a:solidFill>
              </a:rPr>
              <a:t>Prenatal </a:t>
            </a:r>
            <a:r>
              <a:rPr lang="en-US" sz="2400" b="1" dirty="0">
                <a:solidFill>
                  <a:schemeClr val="tx1"/>
                </a:solidFill>
              </a:rPr>
              <a:t>Engagement:</a:t>
            </a:r>
            <a:r>
              <a:rPr lang="en-US" sz="1800" dirty="0">
                <a:solidFill>
                  <a:schemeClr val="tx1"/>
                </a:solidFill>
              </a:rPr>
              <a:t> Percent of members who received a prenatal visit during pregnancy. </a:t>
            </a:r>
          </a:p>
        </p:txBody>
      </p:sp>
      <p:pic>
        <p:nvPicPr>
          <p:cNvPr id="2" name="Picture 1"/>
          <p:cNvPicPr>
            <a:picLocks noChangeAspect="1"/>
          </p:cNvPicPr>
          <p:nvPr/>
        </p:nvPicPr>
        <p:blipFill>
          <a:blip r:embed="rId2"/>
          <a:stretch>
            <a:fillRect/>
          </a:stretch>
        </p:blipFill>
        <p:spPr>
          <a:xfrm>
            <a:off x="2327255" y="1456038"/>
            <a:ext cx="9657099" cy="5082684"/>
          </a:xfrm>
          <a:prstGeom prst="rect">
            <a:avLst/>
          </a:prstGeom>
        </p:spPr>
      </p:pic>
    </p:spTree>
    <p:extLst>
      <p:ext uri="{BB962C8B-B14F-4D97-AF65-F5344CB8AC3E}">
        <p14:creationId xmlns:p14="http://schemas.microsoft.com/office/powerpoint/2010/main" val="4919709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944100" y="5816600"/>
            <a:ext cx="2247900" cy="946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4"/>
          <p:cNvSpPr txBox="1">
            <a:spLocks/>
          </p:cNvSpPr>
          <p:nvPr/>
        </p:nvSpPr>
        <p:spPr>
          <a:xfrm>
            <a:off x="200990" y="620389"/>
            <a:ext cx="2126266" cy="2286378"/>
          </a:xfrm>
          <a:prstGeom prst="rect">
            <a:avLst/>
          </a:prstGeom>
          <a:solidFill>
            <a:schemeClr val="accent6">
              <a:lumMod val="40000"/>
              <a:lumOff val="60000"/>
            </a:schemeClr>
          </a:solidFill>
        </p:spPr>
        <p:txBody>
          <a:bodyPr vert="horz" lIns="91440" tIns="45720" rIns="91440" bIns="45720" rtlCol="0" anchor="t"/>
          <a:lstStyle>
            <a:defPPr>
              <a:defRPr lang="en-US"/>
            </a:defPPr>
            <a:lvl1pPr marL="0" algn="l" defTabSz="914400" rtl="0" eaLnBrk="1" latinLnBrk="0" hangingPunct="1">
              <a:defRPr sz="1200" b="0" i="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tx1"/>
                </a:solidFill>
              </a:rPr>
              <a:t>Prenatal </a:t>
            </a:r>
            <a:r>
              <a:rPr lang="en-US" sz="2400" b="1" dirty="0">
                <a:solidFill>
                  <a:schemeClr val="tx1"/>
                </a:solidFill>
              </a:rPr>
              <a:t>Engagement:</a:t>
            </a:r>
            <a:r>
              <a:rPr lang="en-US" sz="1800" dirty="0">
                <a:solidFill>
                  <a:schemeClr val="tx1"/>
                </a:solidFill>
              </a:rPr>
              <a:t> Percent of members who received a prenatal visit during pregnancy. </a:t>
            </a:r>
          </a:p>
        </p:txBody>
      </p:sp>
      <p:pic>
        <p:nvPicPr>
          <p:cNvPr id="2" name="Picture 1"/>
          <p:cNvPicPr>
            <a:picLocks noChangeAspect="1"/>
          </p:cNvPicPr>
          <p:nvPr/>
        </p:nvPicPr>
        <p:blipFill>
          <a:blip r:embed="rId2"/>
          <a:stretch>
            <a:fillRect/>
          </a:stretch>
        </p:blipFill>
        <p:spPr>
          <a:xfrm>
            <a:off x="2676144" y="620389"/>
            <a:ext cx="9019032" cy="5988159"/>
          </a:xfrm>
          <a:prstGeom prst="rect">
            <a:avLst/>
          </a:prstGeom>
        </p:spPr>
      </p:pic>
    </p:spTree>
    <p:extLst>
      <p:ext uri="{BB962C8B-B14F-4D97-AF65-F5344CB8AC3E}">
        <p14:creationId xmlns:p14="http://schemas.microsoft.com/office/powerpoint/2010/main" val="4010817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351D0DB-5D62-5A4D-9881-E4B8012B7A9D}"/>
              </a:ext>
            </a:extLst>
          </p:cNvPr>
          <p:cNvSpPr txBox="1"/>
          <p:nvPr/>
        </p:nvSpPr>
        <p:spPr>
          <a:xfrm>
            <a:off x="268459" y="217129"/>
            <a:ext cx="10215243" cy="553998"/>
          </a:xfrm>
          <a:prstGeom prst="rect">
            <a:avLst/>
          </a:prstGeom>
          <a:noFill/>
        </p:spPr>
        <p:txBody>
          <a:bodyPr wrap="square" rtlCol="0">
            <a:spAutoFit/>
          </a:bodyPr>
          <a:lstStyle/>
          <a:p>
            <a:r>
              <a:rPr lang="en-US" sz="3000" dirty="0">
                <a:solidFill>
                  <a:schemeClr val="tx1">
                    <a:lumMod val="65000"/>
                    <a:lumOff val="35000"/>
                  </a:schemeClr>
                </a:solidFill>
                <a:latin typeface="Arial" panose="020B0604020202020204" pitchFamily="34" charset="0"/>
                <a:cs typeface="Arial" panose="020B0604020202020204" pitchFamily="34" charset="0"/>
              </a:rPr>
              <a:t>PERINATAL WOMEN: A KEY OPPORTUNITY</a:t>
            </a:r>
          </a:p>
        </p:txBody>
      </p:sp>
      <p:cxnSp>
        <p:nvCxnSpPr>
          <p:cNvPr id="13" name="Straight Connector 12">
            <a:extLst>
              <a:ext uri="{FF2B5EF4-FFF2-40B4-BE49-F238E27FC236}">
                <a16:creationId xmlns:a16="http://schemas.microsoft.com/office/drawing/2014/main" id="{E8F192EA-5360-9043-B140-57D20588F25C}"/>
              </a:ext>
            </a:extLst>
          </p:cNvPr>
          <p:cNvCxnSpPr>
            <a:cxnSpLocks/>
          </p:cNvCxnSpPr>
          <p:nvPr/>
        </p:nvCxnSpPr>
        <p:spPr>
          <a:xfrm>
            <a:off x="982" y="733289"/>
            <a:ext cx="10137629" cy="11803"/>
          </a:xfrm>
          <a:prstGeom prst="line">
            <a:avLst/>
          </a:prstGeom>
          <a:ln w="34925">
            <a:solidFill>
              <a:srgbClr val="176B95"/>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804441B-CE5F-E44C-A315-260B6681A9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867" t="8611" r="63357" b="44354"/>
          <a:stretch/>
        </p:blipFill>
        <p:spPr>
          <a:xfrm>
            <a:off x="1578393" y="1032831"/>
            <a:ext cx="3996010" cy="3225660"/>
          </a:xfrm>
          <a:prstGeom prst="rect">
            <a:avLst/>
          </a:prstGeom>
        </p:spPr>
      </p:pic>
      <p:pic>
        <p:nvPicPr>
          <p:cNvPr id="15" name="Picture 14">
            <a:extLst>
              <a:ext uri="{FF2B5EF4-FFF2-40B4-BE49-F238E27FC236}">
                <a16:creationId xmlns:a16="http://schemas.microsoft.com/office/drawing/2014/main" id="{804093C1-77BE-6C4A-9D42-6BD6816BD2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7822" t="10476" r="28808" b="62667"/>
          <a:stretch/>
        </p:blipFill>
        <p:spPr>
          <a:xfrm>
            <a:off x="1635031" y="4270246"/>
            <a:ext cx="4068577" cy="1841863"/>
          </a:xfrm>
          <a:prstGeom prst="rect">
            <a:avLst/>
          </a:prstGeom>
        </p:spPr>
      </p:pic>
      <p:pic>
        <p:nvPicPr>
          <p:cNvPr id="16" name="Picture 15">
            <a:extLst>
              <a:ext uri="{FF2B5EF4-FFF2-40B4-BE49-F238E27FC236}">
                <a16:creationId xmlns:a16="http://schemas.microsoft.com/office/drawing/2014/main" id="{C2C85C08-8F91-F342-A8DC-744D4EB1FCF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4087" t="6067" r="6893" b="48980"/>
          <a:stretch/>
        </p:blipFill>
        <p:spPr>
          <a:xfrm>
            <a:off x="6747683" y="1177589"/>
            <a:ext cx="3793485" cy="5042998"/>
          </a:xfrm>
          <a:prstGeom prst="rect">
            <a:avLst/>
          </a:prstGeom>
        </p:spPr>
      </p:pic>
      <p:cxnSp>
        <p:nvCxnSpPr>
          <p:cNvPr id="17" name="Straight Connector 16">
            <a:extLst>
              <a:ext uri="{FF2B5EF4-FFF2-40B4-BE49-F238E27FC236}">
                <a16:creationId xmlns:a16="http://schemas.microsoft.com/office/drawing/2014/main" id="{4046AD4A-ED27-E947-95F2-69A45E640919}"/>
              </a:ext>
            </a:extLst>
          </p:cNvPr>
          <p:cNvCxnSpPr>
            <a:cxnSpLocks/>
          </p:cNvCxnSpPr>
          <p:nvPr/>
        </p:nvCxnSpPr>
        <p:spPr>
          <a:xfrm flipV="1">
            <a:off x="6134100" y="1738897"/>
            <a:ext cx="0" cy="3380934"/>
          </a:xfrm>
          <a:prstGeom prst="line">
            <a:avLst/>
          </a:prstGeom>
          <a:ln w="34925">
            <a:solidFill>
              <a:srgbClr val="176B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47560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35CDE1E-D08F-7648-B201-9DB4760E6091}"/>
              </a:ext>
            </a:extLst>
          </p:cNvPr>
          <p:cNvSpPr txBox="1"/>
          <p:nvPr/>
        </p:nvSpPr>
        <p:spPr>
          <a:xfrm>
            <a:off x="6134100" y="5292371"/>
            <a:ext cx="5298158" cy="523220"/>
          </a:xfrm>
          <a:prstGeom prst="rect">
            <a:avLst/>
          </a:prstGeom>
          <a:noFill/>
        </p:spPr>
        <p:txBody>
          <a:bodyPr wrap="square" rtlCol="0">
            <a:spAutoFit/>
          </a:bodyPr>
          <a:lstStyle/>
          <a:p>
            <a:r>
              <a:rPr lang="en-US" sz="1400" i="1" dirty="0">
                <a:solidFill>
                  <a:schemeClr val="tx1">
                    <a:lumMod val="65000"/>
                    <a:lumOff val="35000"/>
                  </a:schemeClr>
                </a:solidFill>
                <a:latin typeface="Arial" panose="020B0604020202020204" pitchFamily="34" charset="0"/>
                <a:cs typeface="Arial" panose="020B0604020202020204" pitchFamily="34" charset="0"/>
              </a:rPr>
              <a:t>Extrapolated from Population Health Management Plan submitted and approved by HCPF in 10.2018.</a:t>
            </a:r>
          </a:p>
        </p:txBody>
      </p:sp>
      <p:sp>
        <p:nvSpPr>
          <p:cNvPr id="17" name="TextBox 16">
            <a:extLst>
              <a:ext uri="{FF2B5EF4-FFF2-40B4-BE49-F238E27FC236}">
                <a16:creationId xmlns:a16="http://schemas.microsoft.com/office/drawing/2014/main" id="{12E0CCF6-58D4-7F46-BD7C-4C3F1913C42B}"/>
              </a:ext>
            </a:extLst>
          </p:cNvPr>
          <p:cNvSpPr txBox="1"/>
          <p:nvPr/>
        </p:nvSpPr>
        <p:spPr>
          <a:xfrm>
            <a:off x="268459" y="217129"/>
            <a:ext cx="10215243" cy="553998"/>
          </a:xfrm>
          <a:prstGeom prst="rect">
            <a:avLst/>
          </a:prstGeom>
          <a:noFill/>
        </p:spPr>
        <p:txBody>
          <a:bodyPr wrap="square" rtlCol="0">
            <a:spAutoFit/>
          </a:bodyPr>
          <a:lstStyle/>
          <a:p>
            <a:r>
              <a:rPr lang="en-US" sz="3000" dirty="0">
                <a:solidFill>
                  <a:schemeClr val="tx1">
                    <a:lumMod val="65000"/>
                    <a:lumOff val="35000"/>
                  </a:schemeClr>
                </a:solidFill>
                <a:latin typeface="Arial" panose="020B0604020202020204" pitchFamily="34" charset="0"/>
                <a:cs typeface="Arial" panose="020B0604020202020204" pitchFamily="34" charset="0"/>
              </a:rPr>
              <a:t>HEALTHY MOM, HEALTHY BABY</a:t>
            </a:r>
          </a:p>
        </p:txBody>
      </p:sp>
      <p:cxnSp>
        <p:nvCxnSpPr>
          <p:cNvPr id="18" name="Straight Connector 17">
            <a:extLst>
              <a:ext uri="{FF2B5EF4-FFF2-40B4-BE49-F238E27FC236}">
                <a16:creationId xmlns:a16="http://schemas.microsoft.com/office/drawing/2014/main" id="{85C43DD5-3035-ED41-8662-056258AF57A3}"/>
              </a:ext>
            </a:extLst>
          </p:cNvPr>
          <p:cNvCxnSpPr>
            <a:cxnSpLocks/>
          </p:cNvCxnSpPr>
          <p:nvPr/>
        </p:nvCxnSpPr>
        <p:spPr>
          <a:xfrm flipV="1">
            <a:off x="982" y="721375"/>
            <a:ext cx="6095018" cy="11913"/>
          </a:xfrm>
          <a:prstGeom prst="line">
            <a:avLst/>
          </a:prstGeom>
          <a:ln w="34925">
            <a:solidFill>
              <a:srgbClr val="176B95"/>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CED139D-11B5-EC42-9ADE-53D4ACD417EB}"/>
              </a:ext>
            </a:extLst>
          </p:cNvPr>
          <p:cNvSpPr txBox="1"/>
          <p:nvPr/>
        </p:nvSpPr>
        <p:spPr>
          <a:xfrm>
            <a:off x="5954486" y="1165512"/>
            <a:ext cx="6099789" cy="3662541"/>
          </a:xfrm>
          <a:prstGeom prst="rect">
            <a:avLst/>
          </a:prstGeom>
          <a:solidFill>
            <a:schemeClr val="bg1"/>
          </a:solidFill>
        </p:spPr>
        <p:txBody>
          <a:bodyPr wrap="square" rtlCol="0">
            <a:spAutoFit/>
          </a:bodyPr>
          <a:lstStyle/>
          <a:p>
            <a:r>
              <a:rPr lang="en-US" sz="2000" b="1" dirty="0">
                <a:solidFill>
                  <a:schemeClr val="tx1">
                    <a:lumMod val="65000"/>
                    <a:lumOff val="35000"/>
                  </a:schemeClr>
                </a:solidFill>
                <a:latin typeface="Arial" panose="020B0604020202020204" pitchFamily="34" charset="0"/>
                <a:cs typeface="Arial" panose="020B0604020202020204" pitchFamily="34" charset="0"/>
              </a:rPr>
              <a:t>How Members are Identified </a:t>
            </a:r>
          </a:p>
          <a:p>
            <a:pPr marL="285750" indent="-2857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Monthly pregnancy registry, referrals from inpatient discharge floors, four quadrant model and supplemental data sets</a:t>
            </a:r>
          </a:p>
          <a:p>
            <a:pPr marL="285750" indent="-2857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Women &lt;21 years old are referred to care management for outreach (versus digital engagement or direct mail)</a:t>
            </a:r>
          </a:p>
          <a:p>
            <a:pPr marL="285750" indent="-2857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Region 3 - 25% births covered by COA</a:t>
            </a:r>
          </a:p>
          <a:p>
            <a:pPr marL="285750" indent="-2857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Region 5 - 20% live births covered COA </a:t>
            </a:r>
          </a:p>
          <a:p>
            <a:endParaRPr lang="en-US" sz="1600" dirty="0">
              <a:solidFill>
                <a:schemeClr val="tx1">
                  <a:lumMod val="65000"/>
                  <a:lumOff val="35000"/>
                </a:schemeClr>
              </a:solidFill>
              <a:latin typeface="Arial" panose="020B0604020202020204" pitchFamily="34" charset="0"/>
              <a:cs typeface="Arial" panose="020B0604020202020204" pitchFamily="34" charset="0"/>
            </a:endParaRPr>
          </a:p>
          <a:p>
            <a:r>
              <a:rPr lang="en-US" sz="2000" b="1" u="sng" dirty="0">
                <a:solidFill>
                  <a:schemeClr val="tx1">
                    <a:lumMod val="65000"/>
                    <a:lumOff val="35000"/>
                  </a:schemeClr>
                </a:solidFill>
                <a:latin typeface="Arial" panose="020B0604020202020204" pitchFamily="34" charset="0"/>
                <a:cs typeface="Arial" panose="020B0604020202020204" pitchFamily="34" charset="0"/>
              </a:rPr>
              <a:t>Intervention Goals </a:t>
            </a:r>
          </a:p>
          <a:p>
            <a:pPr marL="285750" indent="-2857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Engagement in prenatal services within first trimester</a:t>
            </a:r>
          </a:p>
          <a:p>
            <a:pPr marL="285750" indent="-2857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Promote WIC enrollment</a:t>
            </a:r>
          </a:p>
          <a:p>
            <a:pPr marL="285750" indent="-2857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Prompts for </a:t>
            </a:r>
            <a:r>
              <a:rPr lang="en-US" sz="1600" dirty="0" smtClean="0">
                <a:solidFill>
                  <a:schemeClr val="tx1">
                    <a:lumMod val="65000"/>
                    <a:lumOff val="35000"/>
                  </a:schemeClr>
                </a:solidFill>
                <a:latin typeface="Arial" panose="020B0604020202020204" pitchFamily="34" charset="0"/>
                <a:cs typeface="Arial" panose="020B0604020202020204" pitchFamily="34" charset="0"/>
              </a:rPr>
              <a:t>pre/post </a:t>
            </a:r>
            <a:r>
              <a:rPr lang="en-US" sz="1600" dirty="0">
                <a:solidFill>
                  <a:schemeClr val="tx1">
                    <a:lumMod val="65000"/>
                    <a:lumOff val="35000"/>
                  </a:schemeClr>
                </a:solidFill>
                <a:latin typeface="Arial" panose="020B0604020202020204" pitchFamily="34" charset="0"/>
                <a:cs typeface="Arial" panose="020B0604020202020204" pitchFamily="34" charset="0"/>
              </a:rPr>
              <a:t>natal cadence of appointments</a:t>
            </a:r>
          </a:p>
          <a:p>
            <a:pPr marL="285750" indent="-2857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Assessments and referrals for medical/non-medical services </a:t>
            </a:r>
          </a:p>
          <a:p>
            <a:pPr marL="285750" indent="-2857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Identification/intervention for behavioral health services</a:t>
            </a:r>
          </a:p>
        </p:txBody>
      </p:sp>
      <p:pic>
        <p:nvPicPr>
          <p:cNvPr id="5" name="Picture 4">
            <a:extLst>
              <a:ext uri="{FF2B5EF4-FFF2-40B4-BE49-F238E27FC236}">
                <a16:creationId xmlns:a16="http://schemas.microsoft.com/office/drawing/2014/main" id="{27D0F93D-EB43-554F-BFA5-AFA3F3F3AB22}"/>
              </a:ext>
            </a:extLst>
          </p:cNvPr>
          <p:cNvPicPr>
            <a:picLocks noChangeAspect="1"/>
          </p:cNvPicPr>
          <p:nvPr/>
        </p:nvPicPr>
        <p:blipFill rotWithShape="1">
          <a:blip r:embed="rId3"/>
          <a:srcRect l="13179" t="11244" r="45357" b="10857"/>
          <a:stretch/>
        </p:blipFill>
        <p:spPr>
          <a:xfrm>
            <a:off x="320754" y="904331"/>
            <a:ext cx="5055326" cy="5342291"/>
          </a:xfrm>
          <a:prstGeom prst="rect">
            <a:avLst/>
          </a:prstGeom>
        </p:spPr>
      </p:pic>
    </p:spTree>
    <p:extLst>
      <p:ext uri="{BB962C8B-B14F-4D97-AF65-F5344CB8AC3E}">
        <p14:creationId xmlns:p14="http://schemas.microsoft.com/office/powerpoint/2010/main" val="28541129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5C8C715B-2001-414E-85CA-E9CFFF330AB1}"/>
              </a:ext>
            </a:extLst>
          </p:cNvPr>
          <p:cNvSpPr txBox="1"/>
          <p:nvPr/>
        </p:nvSpPr>
        <p:spPr>
          <a:xfrm>
            <a:off x="268459" y="217129"/>
            <a:ext cx="10887221" cy="553998"/>
          </a:xfrm>
          <a:prstGeom prst="rect">
            <a:avLst/>
          </a:prstGeom>
          <a:noFill/>
        </p:spPr>
        <p:txBody>
          <a:bodyPr wrap="square" rtlCol="0">
            <a:spAutoFit/>
          </a:bodyPr>
          <a:lstStyle/>
          <a:p>
            <a:r>
              <a:rPr lang="en-US" sz="3000" dirty="0">
                <a:solidFill>
                  <a:schemeClr val="tx1">
                    <a:lumMod val="65000"/>
                    <a:lumOff val="35000"/>
                  </a:schemeClr>
                </a:solidFill>
                <a:latin typeface="Arial" panose="020B0604020202020204" pitchFamily="34" charset="0"/>
                <a:cs typeface="Arial" panose="020B0604020202020204" pitchFamily="34" charset="0"/>
              </a:rPr>
              <a:t>HEALTHY MOM, HEALTHY BABY ENGAGEMENT RESULTS</a:t>
            </a:r>
          </a:p>
        </p:txBody>
      </p:sp>
      <p:cxnSp>
        <p:nvCxnSpPr>
          <p:cNvPr id="18" name="Straight Connector 17">
            <a:extLst>
              <a:ext uri="{FF2B5EF4-FFF2-40B4-BE49-F238E27FC236}">
                <a16:creationId xmlns:a16="http://schemas.microsoft.com/office/drawing/2014/main" id="{3A86015B-ABE1-5B48-8A75-C1C18E3EC8EA}"/>
              </a:ext>
            </a:extLst>
          </p:cNvPr>
          <p:cNvCxnSpPr>
            <a:cxnSpLocks/>
          </p:cNvCxnSpPr>
          <p:nvPr/>
        </p:nvCxnSpPr>
        <p:spPr>
          <a:xfrm>
            <a:off x="982" y="733289"/>
            <a:ext cx="10137629" cy="11803"/>
          </a:xfrm>
          <a:prstGeom prst="line">
            <a:avLst/>
          </a:prstGeom>
          <a:ln w="34925">
            <a:solidFill>
              <a:srgbClr val="176B95"/>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7D497AAC-23B8-7F4C-B5E2-4FA8FDFB23DB}"/>
              </a:ext>
            </a:extLst>
          </p:cNvPr>
          <p:cNvSpPr txBox="1">
            <a:spLocks/>
          </p:cNvSpPr>
          <p:nvPr/>
        </p:nvSpPr>
        <p:spPr>
          <a:xfrm>
            <a:off x="533400" y="959365"/>
            <a:ext cx="11353800" cy="530860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tx1">
                    <a:lumMod val="65000"/>
                    <a:lumOff val="35000"/>
                  </a:schemeClr>
                </a:solidFill>
                <a:latin typeface="Arial" panose="020B0604020202020204" pitchFamily="34" charset="0"/>
                <a:cs typeface="Arial" panose="020B0604020202020204" pitchFamily="34" charset="0"/>
              </a:rPr>
              <a:t>Engagement Results</a:t>
            </a:r>
          </a:p>
          <a:p>
            <a:r>
              <a:rPr lang="en-US" dirty="0">
                <a:solidFill>
                  <a:schemeClr val="tx1">
                    <a:lumMod val="65000"/>
                    <a:lumOff val="35000"/>
                  </a:schemeClr>
                </a:solidFill>
                <a:latin typeface="Arial" panose="020B0604020202020204" pitchFamily="34" charset="0"/>
                <a:cs typeface="Arial" panose="020B0604020202020204" pitchFamily="34" charset="0"/>
              </a:rPr>
              <a:t>All pregnant women enrolled (approx. 650 newly pregnant women/month)</a:t>
            </a:r>
          </a:p>
          <a:p>
            <a:r>
              <a:rPr lang="en-US" dirty="0">
                <a:solidFill>
                  <a:schemeClr val="tx1">
                    <a:lumMod val="65000"/>
                    <a:lumOff val="35000"/>
                  </a:schemeClr>
                </a:solidFill>
                <a:latin typeface="Arial" panose="020B0604020202020204" pitchFamily="34" charset="0"/>
                <a:cs typeface="Arial" panose="020B0604020202020204" pitchFamily="34" charset="0"/>
              </a:rPr>
              <a:t>95% receive technologically based perinatal-specific interventions</a:t>
            </a:r>
          </a:p>
          <a:p>
            <a:pPr lvl="1"/>
            <a:r>
              <a:rPr lang="en-US" dirty="0">
                <a:solidFill>
                  <a:schemeClr val="tx1">
                    <a:lumMod val="65000"/>
                    <a:lumOff val="35000"/>
                  </a:schemeClr>
                </a:solidFill>
                <a:latin typeface="Arial" panose="020B0604020202020204" pitchFamily="34" charset="0"/>
                <a:cs typeface="Arial" panose="020B0604020202020204" pitchFamily="34" charset="0"/>
              </a:rPr>
              <a:t>Interactive voice response (98% completion rate)</a:t>
            </a:r>
          </a:p>
          <a:p>
            <a:pPr lvl="1"/>
            <a:r>
              <a:rPr lang="en-US" dirty="0">
                <a:solidFill>
                  <a:schemeClr val="tx1">
                    <a:lumMod val="65000"/>
                    <a:lumOff val="35000"/>
                  </a:schemeClr>
                </a:solidFill>
                <a:latin typeface="Arial" panose="020B0604020202020204" pitchFamily="34" charset="0"/>
                <a:cs typeface="Arial" panose="020B0604020202020204" pitchFamily="34" charset="0"/>
              </a:rPr>
              <a:t>Text-based programming (100% completion rate)</a:t>
            </a:r>
          </a:p>
          <a:p>
            <a:pPr lvl="1"/>
            <a:r>
              <a:rPr lang="en-US" dirty="0">
                <a:solidFill>
                  <a:schemeClr val="tx1">
                    <a:lumMod val="65000"/>
                    <a:lumOff val="35000"/>
                  </a:schemeClr>
                </a:solidFill>
                <a:latin typeface="Arial" panose="020B0604020202020204" pitchFamily="34" charset="0"/>
                <a:cs typeface="Arial" panose="020B0604020202020204" pitchFamily="34" charset="0"/>
              </a:rPr>
              <a:t>5% receive individual, intensive care coordination</a:t>
            </a:r>
          </a:p>
          <a:p>
            <a:pPr lvl="1"/>
            <a:r>
              <a:rPr lang="en-US" dirty="0">
                <a:solidFill>
                  <a:schemeClr val="tx1">
                    <a:lumMod val="65000"/>
                    <a:lumOff val="35000"/>
                  </a:schemeClr>
                </a:solidFill>
                <a:latin typeface="Arial" panose="020B0604020202020204" pitchFamily="34" charset="0"/>
                <a:cs typeface="Arial" panose="020B0604020202020204" pitchFamily="34" charset="0"/>
              </a:rPr>
              <a:t>Age 21 or younger</a:t>
            </a:r>
          </a:p>
          <a:p>
            <a:pPr lvl="1"/>
            <a:r>
              <a:rPr lang="en-US" dirty="0">
                <a:solidFill>
                  <a:schemeClr val="tx1">
                    <a:lumMod val="65000"/>
                    <a:lumOff val="35000"/>
                  </a:schemeClr>
                </a:solidFill>
                <a:latin typeface="Arial" panose="020B0604020202020204" pitchFamily="34" charset="0"/>
                <a:cs typeface="Arial" panose="020B0604020202020204" pitchFamily="34" charset="0"/>
              </a:rPr>
              <a:t>High behavioral health and/or physical health need (4-quadrant model)</a:t>
            </a:r>
          </a:p>
          <a:p>
            <a:pPr marL="0" indent="0">
              <a:buNone/>
            </a:pPr>
            <a:r>
              <a:rPr lang="en-US" b="1" dirty="0">
                <a:solidFill>
                  <a:schemeClr val="tx1">
                    <a:lumMod val="65000"/>
                    <a:lumOff val="35000"/>
                  </a:schemeClr>
                </a:solidFill>
                <a:latin typeface="Arial" panose="020B0604020202020204" pitchFamily="34" charset="0"/>
                <a:cs typeface="Arial" panose="020B0604020202020204" pitchFamily="34" charset="0"/>
              </a:rPr>
              <a:t>Program Outcomes</a:t>
            </a:r>
          </a:p>
          <a:p>
            <a:pPr lvl="1"/>
            <a:r>
              <a:rPr lang="en-US" dirty="0">
                <a:solidFill>
                  <a:schemeClr val="tx1">
                    <a:lumMod val="65000"/>
                    <a:lumOff val="35000"/>
                  </a:schemeClr>
                </a:solidFill>
                <a:latin typeface="Arial" panose="020B0604020202020204" pitchFamily="34" charset="0"/>
                <a:cs typeface="Arial" panose="020B0604020202020204" pitchFamily="34" charset="0"/>
              </a:rPr>
              <a:t>WIC and Baby and Me Tobacco Free enrollment</a:t>
            </a:r>
          </a:p>
          <a:p>
            <a:pPr lvl="1"/>
            <a:r>
              <a:rPr lang="en-US" dirty="0">
                <a:solidFill>
                  <a:schemeClr val="tx1">
                    <a:lumMod val="65000"/>
                    <a:lumOff val="35000"/>
                  </a:schemeClr>
                </a:solidFill>
                <a:latin typeface="Arial" panose="020B0604020202020204" pitchFamily="34" charset="0"/>
                <a:cs typeface="Arial" panose="020B0604020202020204" pitchFamily="34" charset="0"/>
              </a:rPr>
              <a:t>Breastfeeding, tobacco cessation and peer support</a:t>
            </a:r>
          </a:p>
          <a:p>
            <a:pPr lvl="2"/>
            <a:r>
              <a:rPr lang="en-US" dirty="0">
                <a:solidFill>
                  <a:schemeClr val="tx1">
                    <a:lumMod val="65000"/>
                    <a:lumOff val="35000"/>
                  </a:schemeClr>
                </a:solidFill>
                <a:latin typeface="Arial" panose="020B0604020202020204" pitchFamily="34" charset="0"/>
                <a:cs typeface="Arial" panose="020B0604020202020204" pitchFamily="34" charset="0"/>
              </a:rPr>
              <a:t>Support family planning in place at time of delivery—follow Colorado’s Family Planning Initiative</a:t>
            </a:r>
          </a:p>
          <a:p>
            <a:pPr lvl="1"/>
            <a:r>
              <a:rPr lang="en-US" dirty="0">
                <a:solidFill>
                  <a:schemeClr val="tx1">
                    <a:lumMod val="65000"/>
                    <a:lumOff val="35000"/>
                  </a:schemeClr>
                </a:solidFill>
                <a:latin typeface="Arial" panose="020B0604020202020204" pitchFamily="34" charset="0"/>
                <a:cs typeface="Arial" panose="020B0604020202020204" pitchFamily="34" charset="0"/>
              </a:rPr>
              <a:t>LARC-focused </a:t>
            </a:r>
            <a:r>
              <a:rPr lang="en-US" dirty="0" smtClean="0">
                <a:solidFill>
                  <a:schemeClr val="tx1">
                    <a:lumMod val="65000"/>
                    <a:lumOff val="35000"/>
                  </a:schemeClr>
                </a:solidFill>
                <a:latin typeface="Arial" panose="020B0604020202020204" pitchFamily="34" charset="0"/>
                <a:cs typeface="Arial" panose="020B0604020202020204" pitchFamily="34" charset="0"/>
              </a:rPr>
              <a:t>interventions screening </a:t>
            </a:r>
            <a:r>
              <a:rPr lang="en-US" dirty="0">
                <a:solidFill>
                  <a:schemeClr val="tx1">
                    <a:lumMod val="65000"/>
                    <a:lumOff val="35000"/>
                  </a:schemeClr>
                </a:solidFill>
                <a:latin typeface="Arial" panose="020B0604020202020204" pitchFamily="34" charset="0"/>
                <a:cs typeface="Arial" panose="020B0604020202020204" pitchFamily="34" charset="0"/>
              </a:rPr>
              <a:t>for and intervening in pregnancy-related </a:t>
            </a:r>
            <a:r>
              <a:rPr lang="en-US" dirty="0" smtClean="0">
                <a:solidFill>
                  <a:schemeClr val="tx1">
                    <a:lumMod val="65000"/>
                    <a:lumOff val="35000"/>
                  </a:schemeClr>
                </a:solidFill>
                <a:latin typeface="Arial" panose="020B0604020202020204" pitchFamily="34" charset="0"/>
                <a:cs typeface="Arial" panose="020B0604020202020204" pitchFamily="34" charset="0"/>
              </a:rPr>
              <a:t>depression</a:t>
            </a:r>
            <a:endParaRPr lang="en-US"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Rectangle 1"/>
          <p:cNvSpPr/>
          <p:nvPr/>
        </p:nvSpPr>
        <p:spPr>
          <a:xfrm>
            <a:off x="5977217" y="3244334"/>
            <a:ext cx="237566" cy="369332"/>
          </a:xfrm>
          <a:prstGeom prst="rect">
            <a:avLst/>
          </a:prstGeom>
        </p:spPr>
        <p:txBody>
          <a:bodyPr wrap="none">
            <a:spAutoFit/>
          </a:bodyPr>
          <a:lstStyle/>
          <a:p>
            <a:r>
              <a:rPr lang="en-US" dirty="0"/>
              <a:t> </a:t>
            </a:r>
          </a:p>
        </p:txBody>
      </p:sp>
      <p:sp>
        <p:nvSpPr>
          <p:cNvPr id="3" name="Rectangle 2"/>
          <p:cNvSpPr/>
          <p:nvPr/>
        </p:nvSpPr>
        <p:spPr>
          <a:xfrm>
            <a:off x="5977217" y="324433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37765596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944100" y="5816600"/>
            <a:ext cx="2247900" cy="946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4294967295"/>
          </p:nvPr>
        </p:nvSpPr>
        <p:spPr>
          <a:xfrm>
            <a:off x="0" y="6397625"/>
            <a:ext cx="1095375" cy="365125"/>
          </a:xfrm>
        </p:spPr>
        <p:txBody>
          <a:bodyPr/>
          <a:lstStyle/>
          <a:p>
            <a:fld id="{95332C28-CFC6-4A95-B613-BC27F5B74E1C}" type="slidenum">
              <a:rPr lang="en-US" smtClean="0"/>
              <a:pPr/>
              <a:t>19</a:t>
            </a:fld>
            <a:endParaRPr lang="en-US"/>
          </a:p>
        </p:txBody>
      </p:sp>
      <p:sp>
        <p:nvSpPr>
          <p:cNvPr id="9" name="Text Placeholder 4"/>
          <p:cNvSpPr txBox="1">
            <a:spLocks/>
          </p:cNvSpPr>
          <p:nvPr/>
        </p:nvSpPr>
        <p:spPr>
          <a:xfrm>
            <a:off x="200990" y="620389"/>
            <a:ext cx="2126266" cy="2122811"/>
          </a:xfrm>
          <a:prstGeom prst="rect">
            <a:avLst/>
          </a:prstGeom>
          <a:solidFill>
            <a:schemeClr val="accent6">
              <a:lumMod val="40000"/>
              <a:lumOff val="60000"/>
            </a:schemeClr>
          </a:solidFill>
        </p:spPr>
        <p:txBody>
          <a:bodyPr vert="horz" lIns="91440" tIns="45720" rIns="91440" bIns="45720" rtlCol="0" anchor="t"/>
          <a:lstStyle>
            <a:defPPr>
              <a:defRPr lang="en-US"/>
            </a:defPPr>
            <a:lvl1pPr marL="0" algn="l" defTabSz="914400" rtl="0" eaLnBrk="1" latinLnBrk="0" hangingPunct="1">
              <a:defRPr sz="1200" b="0" i="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tx1"/>
                </a:solidFill>
              </a:rPr>
              <a:t>Emergency Department Visits</a:t>
            </a:r>
            <a:r>
              <a:rPr lang="en-US" sz="2400" b="1" dirty="0">
                <a:solidFill>
                  <a:schemeClr val="tx1"/>
                </a:solidFill>
              </a:rPr>
              <a:t>: </a:t>
            </a:r>
            <a:r>
              <a:rPr lang="en-US" sz="1800" dirty="0" smtClean="0">
                <a:solidFill>
                  <a:schemeClr val="tx1"/>
                </a:solidFill>
              </a:rPr>
              <a:t>Number of visits </a:t>
            </a:r>
            <a:r>
              <a:rPr lang="en-US" sz="1800" dirty="0">
                <a:solidFill>
                  <a:schemeClr val="tx1"/>
                </a:solidFill>
              </a:rPr>
              <a:t>for every thousand members per year.  </a:t>
            </a:r>
            <a:endParaRPr lang="en-US" sz="1800" dirty="0" smtClean="0">
              <a:solidFill>
                <a:schemeClr val="tx1"/>
              </a:solidFill>
            </a:endParaRPr>
          </a:p>
        </p:txBody>
      </p:sp>
      <p:pic>
        <p:nvPicPr>
          <p:cNvPr id="2" name="Picture 1"/>
          <p:cNvPicPr>
            <a:picLocks noChangeAspect="1"/>
          </p:cNvPicPr>
          <p:nvPr/>
        </p:nvPicPr>
        <p:blipFill>
          <a:blip r:embed="rId2"/>
          <a:stretch>
            <a:fillRect/>
          </a:stretch>
        </p:blipFill>
        <p:spPr>
          <a:xfrm>
            <a:off x="2418696" y="1415257"/>
            <a:ext cx="9558610" cy="5082126"/>
          </a:xfrm>
          <a:prstGeom prst="rect">
            <a:avLst/>
          </a:prstGeom>
        </p:spPr>
      </p:pic>
    </p:spTree>
    <p:extLst>
      <p:ext uri="{BB962C8B-B14F-4D97-AF65-F5344CB8AC3E}">
        <p14:creationId xmlns:p14="http://schemas.microsoft.com/office/powerpoint/2010/main" val="11333116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Committee </a:t>
            </a:r>
            <a:r>
              <a:rPr lang="en-US" dirty="0" smtClean="0"/>
              <a:t>Business</a:t>
            </a:r>
            <a:endParaRPr lang="en-US" dirty="0"/>
          </a:p>
        </p:txBody>
      </p:sp>
      <p:sp>
        <p:nvSpPr>
          <p:cNvPr id="7" name="Text Placeholder 6"/>
          <p:cNvSpPr>
            <a:spLocks noGrp="1"/>
          </p:cNvSpPr>
          <p:nvPr>
            <p:ph type="body" sz="quarter" idx="12"/>
          </p:nvPr>
        </p:nvSpPr>
        <p:spPr>
          <a:xfrm>
            <a:off x="1116584" y="1786608"/>
            <a:ext cx="10587736" cy="3708597"/>
          </a:xfrm>
        </p:spPr>
        <p:txBody>
          <a:bodyPr/>
          <a:lstStyle/>
          <a:p>
            <a:pPr marL="457200" lvl="0" indent="-457200">
              <a:spcBef>
                <a:spcPts val="3000"/>
              </a:spcBef>
              <a:buFont typeface="+mj-lt"/>
              <a:buAutoNum type="arabicPeriod"/>
            </a:pPr>
            <a:r>
              <a:rPr lang="en-US" dirty="0" smtClean="0"/>
              <a:t>Approval </a:t>
            </a:r>
            <a:r>
              <a:rPr lang="en-US" dirty="0"/>
              <a:t>of March meeting </a:t>
            </a:r>
            <a:r>
              <a:rPr lang="en-US" dirty="0" smtClean="0"/>
              <a:t>minutes</a:t>
            </a:r>
            <a:endParaRPr lang="en-US" i="1" dirty="0">
              <a:solidFill>
                <a:srgbClr val="176B95"/>
              </a:solidFill>
            </a:endParaRPr>
          </a:p>
          <a:p>
            <a:pPr marL="457200" lvl="0" indent="-457200">
              <a:spcBef>
                <a:spcPts val="3000"/>
              </a:spcBef>
              <a:buFont typeface="+mj-lt"/>
              <a:buAutoNum type="arabicPeriod"/>
            </a:pPr>
            <a:r>
              <a:rPr lang="en-US" dirty="0"/>
              <a:t>Approval of Committee </a:t>
            </a:r>
            <a:r>
              <a:rPr lang="en-US" dirty="0" smtClean="0"/>
              <a:t>Charter</a:t>
            </a:r>
            <a:endParaRPr lang="en-US" i="1" dirty="0">
              <a:solidFill>
                <a:srgbClr val="176B95"/>
              </a:solidFill>
            </a:endParaRPr>
          </a:p>
          <a:p>
            <a:pPr marL="457200" indent="-457200">
              <a:spcBef>
                <a:spcPts val="3000"/>
              </a:spcBef>
              <a:buFont typeface="+mj-lt"/>
              <a:buAutoNum type="arabicPeriod"/>
            </a:pPr>
            <a:r>
              <a:rPr lang="en-US" dirty="0" smtClean="0"/>
              <a:t>Approval </a:t>
            </a:r>
            <a:r>
              <a:rPr lang="en-US" dirty="0"/>
              <a:t>of Leadership </a:t>
            </a:r>
            <a:r>
              <a:rPr lang="en-US" dirty="0" smtClean="0"/>
              <a:t>Positions</a:t>
            </a:r>
            <a:endParaRPr lang="en-US" i="1" dirty="0">
              <a:solidFill>
                <a:srgbClr val="176B95"/>
              </a:solidFill>
            </a:endParaRPr>
          </a:p>
          <a:p>
            <a:pPr marL="457200" lvl="0" indent="-457200">
              <a:spcBef>
                <a:spcPts val="3000"/>
              </a:spcBef>
              <a:buFont typeface="+mj-lt"/>
              <a:buAutoNum type="arabicPeriod"/>
            </a:pPr>
            <a:r>
              <a:rPr lang="en-US" dirty="0" smtClean="0"/>
              <a:t>Selection </a:t>
            </a:r>
            <a:r>
              <a:rPr lang="en-US" dirty="0"/>
              <a:t>of staggered </a:t>
            </a:r>
            <a:r>
              <a:rPr lang="en-US" dirty="0" smtClean="0"/>
              <a:t>terms</a:t>
            </a:r>
            <a:endParaRPr lang="en-US" i="1" dirty="0">
              <a:solidFill>
                <a:srgbClr val="176B95"/>
              </a:solidFill>
            </a:endParaRPr>
          </a:p>
          <a:p>
            <a:pPr marL="457200" indent="-457200">
              <a:spcBef>
                <a:spcPts val="3000"/>
              </a:spcBef>
              <a:buFont typeface="+mj-lt"/>
              <a:buAutoNum type="arabicPeriod"/>
            </a:pPr>
            <a:r>
              <a:rPr lang="en-US" dirty="0"/>
              <a:t>Member Advisory Council visit </a:t>
            </a:r>
            <a:r>
              <a:rPr lang="en-US" dirty="0" smtClean="0"/>
              <a:t>schedule </a:t>
            </a:r>
            <a:r>
              <a:rPr lang="en-US" dirty="0" smtClean="0"/>
              <a:t>update</a:t>
            </a:r>
            <a:endParaRPr lang="en-US" i="1" dirty="0">
              <a:solidFill>
                <a:srgbClr val="176B95"/>
              </a:solidFill>
            </a:endParaRPr>
          </a:p>
        </p:txBody>
      </p:sp>
    </p:spTree>
    <p:extLst>
      <p:ext uri="{BB962C8B-B14F-4D97-AF65-F5344CB8AC3E}">
        <p14:creationId xmlns:p14="http://schemas.microsoft.com/office/powerpoint/2010/main" val="4197257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r>
              <a:rPr lang="en-US" dirty="0"/>
              <a:t>Health </a:t>
            </a:r>
            <a:r>
              <a:rPr lang="en-US" dirty="0" smtClean="0"/>
              <a:t>Neighborhood Measure: Two Parts</a:t>
            </a:r>
            <a:endParaRPr lang="en-US" dirty="0"/>
          </a:p>
        </p:txBody>
      </p:sp>
      <p:graphicFrame>
        <p:nvGraphicFramePr>
          <p:cNvPr id="17" name="Chart 16"/>
          <p:cNvGraphicFramePr/>
          <p:nvPr>
            <p:extLst>
              <p:ext uri="{D42A27DB-BD31-4B8C-83A1-F6EECF244321}">
                <p14:modId xmlns:p14="http://schemas.microsoft.com/office/powerpoint/2010/main" val="956728109"/>
              </p:ext>
            </p:extLst>
          </p:nvPr>
        </p:nvGraphicFramePr>
        <p:xfrm>
          <a:off x="2383971" y="2468691"/>
          <a:ext cx="5223624" cy="404898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6836230" y="2273790"/>
            <a:ext cx="5116284" cy="4216539"/>
          </a:xfrm>
          <a:prstGeom prst="rect">
            <a:avLst/>
          </a:prstGeom>
          <a:noFill/>
        </p:spPr>
        <p:txBody>
          <a:bodyPr wrap="square" rtlCol="0">
            <a:spAutoFit/>
          </a:bodyPr>
          <a:lstStyle/>
          <a:p>
            <a:r>
              <a:rPr lang="en-US" sz="2400" b="1" dirty="0">
                <a:solidFill>
                  <a:schemeClr val="tx1">
                    <a:lumMod val="75000"/>
                    <a:lumOff val="25000"/>
                  </a:schemeClr>
                </a:solidFill>
                <a:latin typeface="Helvetica" charset="0"/>
                <a:ea typeface="Helvetica" charset="0"/>
                <a:cs typeface="Helvetica" charset="0"/>
              </a:rPr>
              <a:t>1. Care Compact</a:t>
            </a:r>
          </a:p>
          <a:p>
            <a:r>
              <a:rPr lang="en-US" sz="2000" dirty="0">
                <a:solidFill>
                  <a:schemeClr val="tx1">
                    <a:lumMod val="75000"/>
                    <a:lumOff val="25000"/>
                  </a:schemeClr>
                </a:solidFill>
                <a:latin typeface="Helvetica" charset="0"/>
                <a:ea typeface="Helvetica" charset="0"/>
                <a:cs typeface="Helvetica" charset="0"/>
              </a:rPr>
              <a:t>Percentage of RAE’s </a:t>
            </a:r>
            <a:r>
              <a:rPr lang="en-US" sz="2000" dirty="0" smtClean="0">
                <a:solidFill>
                  <a:schemeClr val="tx1">
                    <a:lumMod val="75000"/>
                    <a:lumOff val="25000"/>
                  </a:schemeClr>
                </a:solidFill>
                <a:latin typeface="Helvetica" charset="0"/>
                <a:ea typeface="Helvetica" charset="0"/>
                <a:cs typeface="Helvetica" charset="0"/>
              </a:rPr>
              <a:t>primary care providers with </a:t>
            </a:r>
            <a:r>
              <a:rPr lang="en-US" sz="2000" dirty="0">
                <a:solidFill>
                  <a:schemeClr val="tx1">
                    <a:lumMod val="75000"/>
                    <a:lumOff val="25000"/>
                  </a:schemeClr>
                </a:solidFill>
                <a:latin typeface="Helvetica" charset="0"/>
                <a:ea typeface="Helvetica" charset="0"/>
                <a:cs typeface="Helvetica" charset="0"/>
              </a:rPr>
              <a:t>Care Compacts </a:t>
            </a:r>
            <a:r>
              <a:rPr lang="en-US" sz="2000" dirty="0" smtClean="0">
                <a:solidFill>
                  <a:schemeClr val="tx1">
                    <a:lumMod val="75000"/>
                    <a:lumOff val="25000"/>
                  </a:schemeClr>
                </a:solidFill>
                <a:latin typeface="Helvetica" charset="0"/>
                <a:ea typeface="Helvetica" charset="0"/>
                <a:cs typeface="Helvetica" charset="0"/>
              </a:rPr>
              <a:t>(documented agreements) with specialists that outlines communication and coordination processes for shared patients.</a:t>
            </a:r>
            <a:endParaRPr lang="en-US" sz="2000" dirty="0">
              <a:solidFill>
                <a:schemeClr val="tx1">
                  <a:lumMod val="75000"/>
                  <a:lumOff val="25000"/>
                </a:schemeClr>
              </a:solidFill>
              <a:latin typeface="Helvetica" charset="0"/>
              <a:ea typeface="Helvetica" charset="0"/>
              <a:cs typeface="Helvetica" charset="0"/>
            </a:endParaRPr>
          </a:p>
          <a:p>
            <a:endParaRPr lang="en-US" sz="2000" dirty="0">
              <a:solidFill>
                <a:schemeClr val="tx1">
                  <a:lumMod val="75000"/>
                  <a:lumOff val="25000"/>
                </a:schemeClr>
              </a:solidFill>
              <a:latin typeface="Helvetica" charset="0"/>
              <a:ea typeface="Helvetica" charset="0"/>
              <a:cs typeface="Helvetica" charset="0"/>
            </a:endParaRPr>
          </a:p>
          <a:p>
            <a:r>
              <a:rPr lang="en-US" sz="2400" b="1" dirty="0">
                <a:solidFill>
                  <a:schemeClr val="tx1">
                    <a:lumMod val="75000"/>
                    <a:lumOff val="25000"/>
                  </a:schemeClr>
                </a:solidFill>
                <a:latin typeface="Helvetica" charset="0"/>
                <a:ea typeface="Helvetica" charset="0"/>
                <a:cs typeface="Helvetica" charset="0"/>
              </a:rPr>
              <a:t>2. </a:t>
            </a:r>
            <a:r>
              <a:rPr lang="en-US" sz="2400" b="1" dirty="0" smtClean="0">
                <a:solidFill>
                  <a:schemeClr val="tx1">
                    <a:lumMod val="75000"/>
                    <a:lumOff val="25000"/>
                  </a:schemeClr>
                </a:solidFill>
                <a:latin typeface="Helvetica" charset="0"/>
                <a:ea typeface="Helvetica" charset="0"/>
                <a:cs typeface="Helvetica" charset="0"/>
              </a:rPr>
              <a:t>Referrals</a:t>
            </a:r>
            <a:endParaRPr lang="en-US" sz="2400" b="1" dirty="0">
              <a:solidFill>
                <a:schemeClr val="tx1">
                  <a:lumMod val="75000"/>
                  <a:lumOff val="25000"/>
                </a:schemeClr>
              </a:solidFill>
              <a:latin typeface="Helvetica" charset="0"/>
              <a:ea typeface="Helvetica" charset="0"/>
              <a:cs typeface="Helvetica" charset="0"/>
            </a:endParaRPr>
          </a:p>
          <a:p>
            <a:r>
              <a:rPr lang="en-US" sz="2000" dirty="0">
                <a:solidFill>
                  <a:schemeClr val="tx1">
                    <a:lumMod val="75000"/>
                    <a:lumOff val="25000"/>
                  </a:schemeClr>
                </a:solidFill>
                <a:latin typeface="Helvetica" charset="0"/>
                <a:ea typeface="Helvetica" charset="0"/>
                <a:cs typeface="Helvetica" charset="0"/>
              </a:rPr>
              <a:t>Percentage of members who had an outpatient visit with a specialist who saw a </a:t>
            </a:r>
            <a:r>
              <a:rPr lang="en-US" sz="2000" dirty="0" smtClean="0">
                <a:solidFill>
                  <a:schemeClr val="tx1">
                    <a:lumMod val="75000"/>
                    <a:lumOff val="25000"/>
                  </a:schemeClr>
                </a:solidFill>
                <a:latin typeface="Helvetica" charset="0"/>
                <a:ea typeface="Helvetica" charset="0"/>
                <a:cs typeface="Helvetica" charset="0"/>
              </a:rPr>
              <a:t>primary care provider within </a:t>
            </a:r>
            <a:r>
              <a:rPr lang="en-US" sz="2000" dirty="0">
                <a:solidFill>
                  <a:schemeClr val="tx1">
                    <a:lumMod val="75000"/>
                    <a:lumOff val="25000"/>
                  </a:schemeClr>
                </a:solidFill>
                <a:latin typeface="Helvetica" charset="0"/>
                <a:ea typeface="Helvetica" charset="0"/>
                <a:cs typeface="Helvetica" charset="0"/>
              </a:rPr>
              <a:t>60 days prior to the specialist visit and included a referring </a:t>
            </a:r>
            <a:r>
              <a:rPr lang="en-US" sz="2000" dirty="0" smtClean="0">
                <a:solidFill>
                  <a:schemeClr val="tx1">
                    <a:lumMod val="75000"/>
                    <a:lumOff val="25000"/>
                  </a:schemeClr>
                </a:solidFill>
                <a:latin typeface="Helvetica" charset="0"/>
                <a:ea typeface="Helvetica" charset="0"/>
                <a:cs typeface="Helvetica" charset="0"/>
              </a:rPr>
              <a:t>primary care provider on </a:t>
            </a:r>
            <a:r>
              <a:rPr lang="en-US" sz="2000" dirty="0">
                <a:solidFill>
                  <a:schemeClr val="tx1">
                    <a:lumMod val="75000"/>
                    <a:lumOff val="25000"/>
                  </a:schemeClr>
                </a:solidFill>
                <a:latin typeface="Helvetica" charset="0"/>
                <a:ea typeface="Helvetica" charset="0"/>
                <a:cs typeface="Helvetica" charset="0"/>
              </a:rPr>
              <a:t>the claim</a:t>
            </a:r>
          </a:p>
        </p:txBody>
      </p:sp>
      <p:sp>
        <p:nvSpPr>
          <p:cNvPr id="2" name="TextBox 1"/>
          <p:cNvSpPr txBox="1"/>
          <p:nvPr/>
        </p:nvSpPr>
        <p:spPr>
          <a:xfrm>
            <a:off x="2964327" y="1155966"/>
            <a:ext cx="7743805" cy="830997"/>
          </a:xfrm>
          <a:prstGeom prst="rect">
            <a:avLst/>
          </a:prstGeom>
          <a:solidFill>
            <a:schemeClr val="accent1">
              <a:lumMod val="60000"/>
              <a:lumOff val="40000"/>
            </a:schemeClr>
          </a:solidFill>
        </p:spPr>
        <p:txBody>
          <a:bodyPr wrap="square" rtlCol="0">
            <a:spAutoFit/>
          </a:bodyPr>
          <a:lstStyle/>
          <a:p>
            <a:r>
              <a:rPr lang="en-US" sz="2400" dirty="0" smtClean="0"/>
              <a:t>Goal:  To improve communication and coordination between primary care providers and specialists</a:t>
            </a:r>
            <a:endParaRPr lang="en-US" sz="2400" dirty="0"/>
          </a:p>
        </p:txBody>
      </p:sp>
    </p:spTree>
    <p:extLst>
      <p:ext uri="{BB962C8B-B14F-4D97-AF65-F5344CB8AC3E}">
        <p14:creationId xmlns:p14="http://schemas.microsoft.com/office/powerpoint/2010/main" val="13190413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67000" y="460836"/>
            <a:ext cx="9000744" cy="584200"/>
          </a:xfrm>
        </p:spPr>
        <p:txBody>
          <a:bodyPr/>
          <a:lstStyle/>
          <a:p>
            <a:r>
              <a:rPr lang="en-US" dirty="0" smtClean="0"/>
              <a:t>Health Neighborhood: Part 1  CARE COMPACTS</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386" y="1623799"/>
            <a:ext cx="8481280" cy="4454064"/>
          </a:xfrm>
          <a:prstGeom prst="rect">
            <a:avLst/>
          </a:prstGeom>
        </p:spPr>
      </p:pic>
      <p:sp>
        <p:nvSpPr>
          <p:cNvPr id="9" name="TextBox 8"/>
          <p:cNvSpPr txBox="1"/>
          <p:nvPr/>
        </p:nvSpPr>
        <p:spPr>
          <a:xfrm>
            <a:off x="8821057" y="2452914"/>
            <a:ext cx="3263900" cy="1200329"/>
          </a:xfrm>
          <a:prstGeom prst="rect">
            <a:avLst/>
          </a:prstGeom>
          <a:noFill/>
        </p:spPr>
        <p:txBody>
          <a:bodyPr wrap="square" rtlCol="0">
            <a:spAutoFit/>
          </a:bodyPr>
          <a:lstStyle/>
          <a:p>
            <a:r>
              <a:rPr lang="en-US" sz="2400" dirty="0" smtClean="0"/>
              <a:t>Count of Care Compacts:</a:t>
            </a:r>
          </a:p>
          <a:p>
            <a:r>
              <a:rPr lang="en-US" sz="2400" dirty="0" smtClean="0"/>
              <a:t>Region 3</a:t>
            </a:r>
            <a:r>
              <a:rPr lang="en-US" sz="2400" dirty="0"/>
              <a:t> </a:t>
            </a:r>
            <a:r>
              <a:rPr lang="en-US" sz="2400" dirty="0" smtClean="0"/>
              <a:t>= 12</a:t>
            </a:r>
          </a:p>
          <a:p>
            <a:r>
              <a:rPr lang="en-US" sz="2400" dirty="0" smtClean="0"/>
              <a:t>Region 5 = 48</a:t>
            </a:r>
            <a:endParaRPr lang="en-US" sz="2400" dirty="0"/>
          </a:p>
        </p:txBody>
      </p:sp>
    </p:spTree>
    <p:extLst>
      <p:ext uri="{BB962C8B-B14F-4D97-AF65-F5344CB8AC3E}">
        <p14:creationId xmlns:p14="http://schemas.microsoft.com/office/powerpoint/2010/main" val="30951902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6928060" y="1473936"/>
            <a:ext cx="2881156" cy="216254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 name="Rounded Rectangle 15"/>
          <p:cNvSpPr/>
          <p:nvPr/>
        </p:nvSpPr>
        <p:spPr>
          <a:xfrm>
            <a:off x="2783070" y="1405889"/>
            <a:ext cx="2881156" cy="223058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 name="Text Placeholder 5"/>
          <p:cNvSpPr>
            <a:spLocks noGrp="1"/>
          </p:cNvSpPr>
          <p:nvPr>
            <p:ph type="body" sz="quarter" idx="10"/>
          </p:nvPr>
        </p:nvSpPr>
        <p:spPr>
          <a:xfrm>
            <a:off x="2629688" y="460836"/>
            <a:ext cx="9505200" cy="584200"/>
          </a:xfrm>
        </p:spPr>
        <p:txBody>
          <a:bodyPr/>
          <a:lstStyle/>
          <a:p>
            <a:r>
              <a:rPr lang="en-US" dirty="0" smtClean="0"/>
              <a:t>Health Neighborhood: Part 2  REFERRALS</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9937" y="1438544"/>
            <a:ext cx="1125914" cy="1125914"/>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9721" y="1518554"/>
            <a:ext cx="1045904" cy="1045904"/>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2657" y="1402066"/>
            <a:ext cx="1334926" cy="1334926"/>
          </a:xfrm>
          <a:prstGeom prst="rect">
            <a:avLst/>
          </a:prstGeom>
        </p:spPr>
      </p:pic>
      <p:sp>
        <p:nvSpPr>
          <p:cNvPr id="17" name="TextBox 16"/>
          <p:cNvSpPr txBox="1"/>
          <p:nvPr/>
        </p:nvSpPr>
        <p:spPr>
          <a:xfrm>
            <a:off x="2629688" y="2713147"/>
            <a:ext cx="3291840" cy="923330"/>
          </a:xfrm>
          <a:prstGeom prst="rect">
            <a:avLst/>
          </a:prstGeom>
          <a:noFill/>
        </p:spPr>
        <p:txBody>
          <a:bodyPr wrap="square" rtlCol="0">
            <a:spAutoFit/>
          </a:bodyPr>
          <a:lstStyle/>
          <a:p>
            <a:pPr algn="ctr"/>
            <a:r>
              <a:rPr lang="en-US" dirty="0">
                <a:latin typeface="Helvetica" panose="020B0604020202020204" pitchFamily="34" charset="0"/>
                <a:cs typeface="Helvetica" panose="020B0604020202020204" pitchFamily="34" charset="0"/>
              </a:rPr>
              <a:t>Member attends an appointment with primary </a:t>
            </a:r>
            <a:endParaRPr lang="en-US" dirty="0" smtClean="0">
              <a:latin typeface="Helvetica" panose="020B0604020202020204" pitchFamily="34" charset="0"/>
              <a:cs typeface="Helvetica" panose="020B0604020202020204" pitchFamily="34" charset="0"/>
            </a:endParaRPr>
          </a:p>
          <a:p>
            <a:pPr algn="ctr"/>
            <a:r>
              <a:rPr lang="en-US" dirty="0" smtClean="0">
                <a:latin typeface="Helvetica" panose="020B0604020202020204" pitchFamily="34" charset="0"/>
                <a:cs typeface="Helvetica" panose="020B0604020202020204" pitchFamily="34" charset="0"/>
              </a:rPr>
              <a:t>care </a:t>
            </a:r>
            <a:endParaRPr lang="en-US" dirty="0">
              <a:latin typeface="Helvetica" panose="020B0604020202020204" pitchFamily="34" charset="0"/>
              <a:cs typeface="Helvetica" panose="020B0604020202020204" pitchFamily="34" charset="0"/>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6753" y="1586600"/>
            <a:ext cx="1045904" cy="1045904"/>
          </a:xfrm>
          <a:prstGeom prst="rect">
            <a:avLst/>
          </a:prstGeom>
        </p:spPr>
      </p:pic>
      <p:sp>
        <p:nvSpPr>
          <p:cNvPr id="21" name="TextBox 20"/>
          <p:cNvSpPr txBox="1"/>
          <p:nvPr/>
        </p:nvSpPr>
        <p:spPr>
          <a:xfrm>
            <a:off x="6928060" y="2682606"/>
            <a:ext cx="2951232" cy="923330"/>
          </a:xfrm>
          <a:prstGeom prst="rect">
            <a:avLst/>
          </a:prstGeom>
          <a:noFill/>
        </p:spPr>
        <p:txBody>
          <a:bodyPr wrap="square" rtlCol="0">
            <a:spAutoFit/>
          </a:bodyPr>
          <a:lstStyle/>
          <a:p>
            <a:pPr algn="ctr"/>
            <a:r>
              <a:rPr lang="en-US" dirty="0">
                <a:latin typeface="Helvetica" panose="020B0604020202020204" pitchFamily="34" charset="0"/>
                <a:cs typeface="Helvetica" panose="020B0604020202020204" pitchFamily="34" charset="0"/>
              </a:rPr>
              <a:t>Member attends </a:t>
            </a:r>
            <a:r>
              <a:rPr lang="en-US" dirty="0" smtClean="0">
                <a:latin typeface="Helvetica" panose="020B0604020202020204" pitchFamily="34" charset="0"/>
                <a:cs typeface="Helvetica" panose="020B0604020202020204" pitchFamily="34" charset="0"/>
              </a:rPr>
              <a:t>an out patient specialty </a:t>
            </a:r>
            <a:r>
              <a:rPr lang="en-US" dirty="0">
                <a:latin typeface="Helvetica" panose="020B0604020202020204" pitchFamily="34" charset="0"/>
                <a:cs typeface="Helvetica" panose="020B0604020202020204" pitchFamily="34" charset="0"/>
              </a:rPr>
              <a:t>care appointment </a:t>
            </a:r>
            <a:endParaRPr lang="en-US" sz="2000" b="1" dirty="0">
              <a:solidFill>
                <a:srgbClr val="FFFF00"/>
              </a:solidFill>
              <a:latin typeface="Helvetica" panose="020B0604020202020204" pitchFamily="34" charset="0"/>
              <a:cs typeface="Helvetica" panose="020B0604020202020204" pitchFamily="34" charset="0"/>
            </a:endParaRPr>
          </a:p>
        </p:txBody>
      </p:sp>
      <p:sp>
        <p:nvSpPr>
          <p:cNvPr id="22" name="Right Arrow 21"/>
          <p:cNvSpPr/>
          <p:nvPr/>
        </p:nvSpPr>
        <p:spPr>
          <a:xfrm>
            <a:off x="5768320" y="1766670"/>
            <a:ext cx="1062809" cy="21249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TextBox 22"/>
          <p:cNvSpPr txBox="1"/>
          <p:nvPr/>
        </p:nvSpPr>
        <p:spPr>
          <a:xfrm>
            <a:off x="5670717" y="1952162"/>
            <a:ext cx="1234096" cy="1569660"/>
          </a:xfrm>
          <a:prstGeom prst="rect">
            <a:avLst/>
          </a:prstGeom>
          <a:noFill/>
        </p:spPr>
        <p:txBody>
          <a:bodyPr wrap="square" rtlCol="0">
            <a:spAutoFit/>
          </a:bodyPr>
          <a:lstStyle/>
          <a:p>
            <a:pPr algn="ctr"/>
            <a:r>
              <a:rPr lang="en-US" sz="1600" dirty="0" smtClean="0">
                <a:latin typeface="Helvetica" panose="020B0604020202020204" pitchFamily="34" charset="0"/>
                <a:cs typeface="Helvetica" panose="020B0604020202020204" pitchFamily="34" charset="0"/>
              </a:rPr>
              <a:t>Primary Care Provider refers </a:t>
            </a:r>
            <a:r>
              <a:rPr lang="en-US" sz="1600" dirty="0">
                <a:latin typeface="Helvetica" panose="020B0604020202020204" pitchFamily="34" charset="0"/>
                <a:cs typeface="Helvetica" panose="020B0604020202020204" pitchFamily="34" charset="0"/>
              </a:rPr>
              <a:t>to specialty care </a:t>
            </a:r>
          </a:p>
        </p:txBody>
      </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72784" y="1391754"/>
            <a:ext cx="1062104" cy="1062104"/>
          </a:xfrm>
          <a:prstGeom prst="rect">
            <a:avLst/>
          </a:prstGeom>
        </p:spPr>
      </p:pic>
      <p:sp>
        <p:nvSpPr>
          <p:cNvPr id="27" name="TextBox 26"/>
          <p:cNvSpPr txBox="1"/>
          <p:nvPr/>
        </p:nvSpPr>
        <p:spPr>
          <a:xfrm>
            <a:off x="9776102" y="2039525"/>
            <a:ext cx="1200870" cy="1077218"/>
          </a:xfrm>
          <a:prstGeom prst="rect">
            <a:avLst/>
          </a:prstGeom>
          <a:noFill/>
        </p:spPr>
        <p:txBody>
          <a:bodyPr wrap="square" rtlCol="0">
            <a:spAutoFit/>
          </a:bodyPr>
          <a:lstStyle/>
          <a:p>
            <a:pPr algn="ctr"/>
            <a:r>
              <a:rPr lang="en-US" sz="1600" dirty="0">
                <a:latin typeface="Helvetica" panose="020B0604020202020204" pitchFamily="34" charset="0"/>
                <a:cs typeface="Helvetica" panose="020B0604020202020204" pitchFamily="34" charset="0"/>
              </a:rPr>
              <a:t>Specialist submits claim for payment</a:t>
            </a:r>
            <a:endParaRPr lang="en-US" sz="1600" b="1" dirty="0">
              <a:latin typeface="Helvetica" panose="020B0604020202020204" pitchFamily="34" charset="0"/>
              <a:cs typeface="Helvetica" panose="020B0604020202020204" pitchFamily="34" charset="0"/>
            </a:endParaRPr>
          </a:p>
        </p:txBody>
      </p:sp>
      <p:sp>
        <p:nvSpPr>
          <p:cNvPr id="29" name="Right Arrow 28"/>
          <p:cNvSpPr/>
          <p:nvPr/>
        </p:nvSpPr>
        <p:spPr>
          <a:xfrm>
            <a:off x="9902539" y="1801761"/>
            <a:ext cx="1062809" cy="21249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TextBox 29"/>
          <p:cNvSpPr txBox="1"/>
          <p:nvPr/>
        </p:nvSpPr>
        <p:spPr>
          <a:xfrm>
            <a:off x="3169721" y="3851808"/>
            <a:ext cx="8815450" cy="2754600"/>
          </a:xfrm>
          <a:prstGeom prst="rect">
            <a:avLst/>
          </a:prstGeom>
          <a:noFill/>
        </p:spPr>
        <p:txBody>
          <a:bodyPr wrap="square" rtlCol="0">
            <a:spAutoFit/>
          </a:bodyPr>
          <a:lstStyle/>
          <a:p>
            <a:pPr>
              <a:lnSpc>
                <a:spcPct val="150000"/>
              </a:lnSpc>
            </a:pPr>
            <a:r>
              <a:rPr lang="en-US" b="1" u="sng" dirty="0" smtClean="0">
                <a:latin typeface="Helvetica" panose="020B0604020202020204" pitchFamily="34" charset="0"/>
                <a:cs typeface="Helvetica" panose="020B0604020202020204" pitchFamily="34" charset="0"/>
              </a:rPr>
              <a:t>CALCULATION:</a:t>
            </a:r>
          </a:p>
          <a:p>
            <a:endParaRPr lang="en-US" sz="1100" b="1" u="sng" dirty="0" smtClean="0">
              <a:latin typeface="Helvetica" panose="020B0604020202020204" pitchFamily="34" charset="0"/>
              <a:cs typeface="Helvetica" panose="020B0604020202020204" pitchFamily="34" charset="0"/>
            </a:endParaRPr>
          </a:p>
          <a:p>
            <a:r>
              <a:rPr lang="en-US" b="1" dirty="0" smtClean="0">
                <a:latin typeface="Helvetica" panose="020B0604020202020204" pitchFamily="34" charset="0"/>
                <a:cs typeface="Helvetica" panose="020B0604020202020204" pitchFamily="34" charset="0"/>
              </a:rPr>
              <a:t>Denominator “Event” </a:t>
            </a:r>
            <a:r>
              <a:rPr lang="en-US" b="1" dirty="0">
                <a:latin typeface="Helvetica" panose="020B0604020202020204" pitchFamily="34" charset="0"/>
                <a:cs typeface="Helvetica" panose="020B0604020202020204" pitchFamily="34" charset="0"/>
              </a:rPr>
              <a:t>= </a:t>
            </a:r>
            <a:r>
              <a:rPr lang="en-US" dirty="0">
                <a:latin typeface="Helvetica" panose="020B0604020202020204" pitchFamily="34" charset="0"/>
                <a:cs typeface="Helvetica" panose="020B0604020202020204" pitchFamily="34" charset="0"/>
              </a:rPr>
              <a:t>Any </a:t>
            </a:r>
            <a:r>
              <a:rPr lang="en-US" b="1" dirty="0">
                <a:solidFill>
                  <a:schemeClr val="accent6"/>
                </a:solidFill>
                <a:latin typeface="Helvetica" panose="020B0604020202020204" pitchFamily="34" charset="0"/>
                <a:cs typeface="Helvetica" panose="020B0604020202020204" pitchFamily="34" charset="0"/>
              </a:rPr>
              <a:t>specialty care </a:t>
            </a:r>
            <a:r>
              <a:rPr lang="en-US" b="1" dirty="0" smtClean="0">
                <a:solidFill>
                  <a:schemeClr val="accent6"/>
                </a:solidFill>
                <a:latin typeface="Helvetica" panose="020B0604020202020204" pitchFamily="34" charset="0"/>
                <a:cs typeface="Helvetica" panose="020B0604020202020204" pitchFamily="34" charset="0"/>
              </a:rPr>
              <a:t>appointment</a:t>
            </a:r>
          </a:p>
          <a:p>
            <a:endParaRPr lang="en-US" b="1" dirty="0">
              <a:solidFill>
                <a:schemeClr val="accent6"/>
              </a:solidFill>
              <a:latin typeface="Helvetica" panose="020B0604020202020204" pitchFamily="34" charset="0"/>
              <a:cs typeface="Helvetica" panose="020B0604020202020204" pitchFamily="34" charset="0"/>
            </a:endParaRPr>
          </a:p>
          <a:p>
            <a:pPr>
              <a:lnSpc>
                <a:spcPct val="150000"/>
              </a:lnSpc>
            </a:pPr>
            <a:r>
              <a:rPr lang="en-US" b="1" dirty="0">
                <a:latin typeface="Helvetica" panose="020B0604020202020204" pitchFamily="34" charset="0"/>
                <a:cs typeface="Helvetica" panose="020B0604020202020204" pitchFamily="34" charset="0"/>
              </a:rPr>
              <a:t>Numerator </a:t>
            </a:r>
            <a:r>
              <a:rPr lang="en-US" b="1" dirty="0" smtClean="0">
                <a:latin typeface="Helvetica" panose="020B0604020202020204" pitchFamily="34" charset="0"/>
                <a:cs typeface="Helvetica" panose="020B0604020202020204" pitchFamily="34" charset="0"/>
              </a:rPr>
              <a:t>“Event” </a:t>
            </a:r>
            <a:r>
              <a:rPr lang="en-US" b="1" dirty="0">
                <a:latin typeface="Helvetica" panose="020B0604020202020204" pitchFamily="34" charset="0"/>
                <a:cs typeface="Helvetica" panose="020B0604020202020204" pitchFamily="34" charset="0"/>
              </a:rPr>
              <a:t>= </a:t>
            </a:r>
            <a:r>
              <a:rPr lang="en-US" b="1" dirty="0">
                <a:solidFill>
                  <a:schemeClr val="accent1"/>
                </a:solidFill>
                <a:latin typeface="Helvetica" panose="020B0604020202020204" pitchFamily="34" charset="0"/>
                <a:cs typeface="Helvetica" panose="020B0604020202020204" pitchFamily="34" charset="0"/>
              </a:rPr>
              <a:t>The </a:t>
            </a:r>
            <a:r>
              <a:rPr lang="en-US" b="1" dirty="0" smtClean="0">
                <a:solidFill>
                  <a:schemeClr val="accent1"/>
                </a:solidFill>
                <a:latin typeface="Helvetica" panose="020B0604020202020204" pitchFamily="34" charset="0"/>
                <a:cs typeface="Helvetica" panose="020B0604020202020204" pitchFamily="34" charset="0"/>
              </a:rPr>
              <a:t>Primary Care Provider </a:t>
            </a:r>
            <a:r>
              <a:rPr lang="en-US" b="1" dirty="0">
                <a:solidFill>
                  <a:schemeClr val="accent1"/>
                </a:solidFill>
                <a:latin typeface="Helvetica" panose="020B0604020202020204" pitchFamily="34" charset="0"/>
                <a:cs typeface="Helvetica" panose="020B0604020202020204" pitchFamily="34" charset="0"/>
              </a:rPr>
              <a:t>appointment </a:t>
            </a:r>
            <a:r>
              <a:rPr lang="en-US" b="1" u="sng" dirty="0">
                <a:latin typeface="Helvetica" panose="020B0604020202020204" pitchFamily="34" charset="0"/>
                <a:cs typeface="Helvetica" panose="020B0604020202020204" pitchFamily="34" charset="0"/>
              </a:rPr>
              <a:t>IF</a:t>
            </a:r>
            <a:r>
              <a:rPr lang="en-US" dirty="0">
                <a:latin typeface="Helvetica" panose="020B0604020202020204" pitchFamily="34" charset="0"/>
                <a:cs typeface="Helvetica" panose="020B0604020202020204" pitchFamily="34" charset="0"/>
              </a:rPr>
              <a:t> that appointment was within 60 days of the specialty care appointment </a:t>
            </a:r>
            <a:r>
              <a:rPr lang="en-US" b="1" u="sng" dirty="0">
                <a:latin typeface="Helvetica" panose="020B0604020202020204" pitchFamily="34" charset="0"/>
                <a:cs typeface="Helvetica" panose="020B0604020202020204" pitchFamily="34" charset="0"/>
              </a:rPr>
              <a:t>AND</a:t>
            </a:r>
            <a:r>
              <a:rPr lang="en-US" dirty="0">
                <a:latin typeface="Helvetica" panose="020B0604020202020204" pitchFamily="34" charset="0"/>
                <a:cs typeface="Helvetica" panose="020B0604020202020204" pitchFamily="34" charset="0"/>
              </a:rPr>
              <a:t> the </a:t>
            </a:r>
            <a:r>
              <a:rPr lang="en-US" dirty="0" smtClean="0">
                <a:latin typeface="Helvetica" panose="020B0604020202020204" pitchFamily="34" charset="0"/>
                <a:cs typeface="Helvetica" panose="020B0604020202020204" pitchFamily="34" charset="0"/>
              </a:rPr>
              <a:t>Primary Care Provider </a:t>
            </a:r>
            <a:r>
              <a:rPr lang="en-US" dirty="0">
                <a:latin typeface="Helvetica" panose="020B0604020202020204" pitchFamily="34" charset="0"/>
                <a:cs typeface="Helvetica" panose="020B0604020202020204" pitchFamily="34" charset="0"/>
              </a:rPr>
              <a:t>was listed as the referring provider on the specialty claim</a:t>
            </a:r>
          </a:p>
          <a:p>
            <a:endParaRPr lang="en-US"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2458109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944100" y="5816600"/>
            <a:ext cx="2247900" cy="946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a:srcRect l="8026"/>
          <a:stretch/>
        </p:blipFill>
        <p:spPr>
          <a:xfrm>
            <a:off x="195481" y="1518111"/>
            <a:ext cx="7792819" cy="4771564"/>
          </a:xfrm>
          <a:prstGeom prst="rect">
            <a:avLst/>
          </a:prstGeom>
        </p:spPr>
      </p:pic>
      <p:sp>
        <p:nvSpPr>
          <p:cNvPr id="10" name="Text Placeholder 5"/>
          <p:cNvSpPr>
            <a:spLocks noGrp="1"/>
          </p:cNvSpPr>
          <p:nvPr>
            <p:ph type="body" sz="quarter" idx="10"/>
          </p:nvPr>
        </p:nvSpPr>
        <p:spPr>
          <a:xfrm>
            <a:off x="2629688" y="460836"/>
            <a:ext cx="9505200" cy="584200"/>
          </a:xfrm>
        </p:spPr>
        <p:txBody>
          <a:bodyPr/>
          <a:lstStyle/>
          <a:p>
            <a:r>
              <a:rPr lang="en-US" dirty="0" smtClean="0"/>
              <a:t>Health Neighborhood: Part 2  REFERRALS</a:t>
            </a:r>
            <a:endParaRPr lang="en-US" dirty="0"/>
          </a:p>
        </p:txBody>
      </p:sp>
      <p:sp>
        <p:nvSpPr>
          <p:cNvPr id="11" name="TextBox 10"/>
          <p:cNvSpPr txBox="1"/>
          <p:nvPr/>
        </p:nvSpPr>
        <p:spPr>
          <a:xfrm>
            <a:off x="8371113" y="2976896"/>
            <a:ext cx="3396344" cy="2534027"/>
          </a:xfrm>
          <a:prstGeom prst="rect">
            <a:avLst/>
          </a:prstGeom>
          <a:noFill/>
        </p:spPr>
        <p:txBody>
          <a:bodyPr wrap="square" rtlCol="0">
            <a:spAutoFit/>
          </a:bodyPr>
          <a:lstStyle/>
          <a:p>
            <a:pPr>
              <a:lnSpc>
                <a:spcPct val="150000"/>
              </a:lnSpc>
            </a:pPr>
            <a:r>
              <a:rPr lang="en-US" dirty="0">
                <a:latin typeface="Helvetica" panose="020B0604020202020204" pitchFamily="34" charset="0"/>
                <a:cs typeface="Helvetica" panose="020B0604020202020204" pitchFamily="34" charset="0"/>
              </a:rPr>
              <a:t>The specialist’s claim </a:t>
            </a:r>
            <a:r>
              <a:rPr lang="en-US" b="1" dirty="0">
                <a:latin typeface="Helvetica" panose="020B0604020202020204" pitchFamily="34" charset="0"/>
                <a:cs typeface="Helvetica" panose="020B0604020202020204" pitchFamily="34" charset="0"/>
              </a:rPr>
              <a:t>must include </a:t>
            </a:r>
            <a:r>
              <a:rPr lang="en-US" dirty="0">
                <a:latin typeface="Helvetica" panose="020B0604020202020204" pitchFamily="34" charset="0"/>
                <a:cs typeface="Helvetica" panose="020B0604020202020204" pitchFamily="34" charset="0"/>
              </a:rPr>
              <a:t>the referring provider’s ID, and that provider must match a </a:t>
            </a:r>
            <a:r>
              <a:rPr lang="en-US" dirty="0" smtClean="0">
                <a:latin typeface="Helvetica" panose="020B0604020202020204" pitchFamily="34" charset="0"/>
                <a:cs typeface="Helvetica" panose="020B0604020202020204" pitchFamily="34" charset="0"/>
              </a:rPr>
              <a:t>Primary Care Provider that </a:t>
            </a:r>
            <a:r>
              <a:rPr lang="en-US" dirty="0">
                <a:latin typeface="Helvetica" panose="020B0604020202020204" pitchFamily="34" charset="0"/>
                <a:cs typeface="Helvetica" panose="020B0604020202020204" pitchFamily="34" charset="0"/>
              </a:rPr>
              <a:t>the member saw within 60 days prior.</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148" y="1837662"/>
            <a:ext cx="1062104" cy="1062104"/>
          </a:xfrm>
          <a:prstGeom prst="rect">
            <a:avLst/>
          </a:prstGeom>
        </p:spPr>
      </p:pic>
    </p:spTree>
    <p:extLst>
      <p:ext uri="{BB962C8B-B14F-4D97-AF65-F5344CB8AC3E}">
        <p14:creationId xmlns:p14="http://schemas.microsoft.com/office/powerpoint/2010/main" val="35781411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944100" y="5816600"/>
            <a:ext cx="2247900" cy="946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256033" y="611507"/>
            <a:ext cx="11634162" cy="5963029"/>
          </a:xfrm>
          <a:prstGeom prst="rect">
            <a:avLst/>
          </a:prstGeom>
        </p:spPr>
      </p:pic>
    </p:spTree>
    <p:extLst>
      <p:ext uri="{BB962C8B-B14F-4D97-AF65-F5344CB8AC3E}">
        <p14:creationId xmlns:p14="http://schemas.microsoft.com/office/powerpoint/2010/main" val="42869550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944100" y="5816600"/>
            <a:ext cx="2247900" cy="946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4294967295"/>
          </p:nvPr>
        </p:nvSpPr>
        <p:spPr>
          <a:xfrm>
            <a:off x="282635" y="6356351"/>
            <a:ext cx="556816" cy="365125"/>
          </a:xfrm>
        </p:spPr>
        <p:txBody>
          <a:bodyPr/>
          <a:lstStyle/>
          <a:p>
            <a:fld id="{95332C28-CFC6-4A95-B613-BC27F5B74E1C}" type="slidenum">
              <a:rPr lang="en-US" smtClean="0"/>
              <a:pPr/>
              <a:t>25</a:t>
            </a:fld>
            <a:endParaRPr lang="en-US"/>
          </a:p>
        </p:txBody>
      </p:sp>
      <p:sp>
        <p:nvSpPr>
          <p:cNvPr id="6" name="Text Placeholder 4"/>
          <p:cNvSpPr>
            <a:spLocks noGrp="1"/>
          </p:cNvSpPr>
          <p:nvPr>
            <p:ph type="body" sz="quarter" idx="10"/>
          </p:nvPr>
        </p:nvSpPr>
        <p:spPr/>
        <p:txBody>
          <a:bodyPr/>
          <a:lstStyle/>
          <a:p>
            <a:r>
              <a:rPr lang="en-US" dirty="0">
                <a:cs typeface="Calibri"/>
              </a:rPr>
              <a:t>Interventions In-Progress: </a:t>
            </a:r>
            <a:r>
              <a:rPr lang="en-US" dirty="0" smtClean="0">
                <a:cs typeface="Calibri"/>
              </a:rPr>
              <a:t>Health Neighborhood</a:t>
            </a:r>
            <a:endParaRPr lang="en-US" dirty="0"/>
          </a:p>
        </p:txBody>
      </p:sp>
      <p:sp>
        <p:nvSpPr>
          <p:cNvPr id="2" name="Text Placeholder 1"/>
          <p:cNvSpPr>
            <a:spLocks noGrp="1"/>
          </p:cNvSpPr>
          <p:nvPr>
            <p:ph type="body" sz="quarter" idx="12"/>
          </p:nvPr>
        </p:nvSpPr>
        <p:spPr>
          <a:xfrm>
            <a:off x="561043" y="1222194"/>
            <a:ext cx="11324003" cy="5067481"/>
          </a:xfrm>
        </p:spPr>
        <p:txBody>
          <a:bodyPr/>
          <a:lstStyle/>
          <a:p>
            <a:pPr marL="0" indent="0">
              <a:buNone/>
            </a:pPr>
            <a:r>
              <a:rPr lang="en-US" sz="2400" b="1" dirty="0" smtClean="0">
                <a:solidFill>
                  <a:schemeClr val="tx1"/>
                </a:solidFill>
                <a:latin typeface="+mn-lt"/>
              </a:rPr>
              <a:t>Part 1 interventions – Care Compacts</a:t>
            </a:r>
          </a:p>
          <a:p>
            <a:endParaRPr lang="en-US" dirty="0" smtClean="0">
              <a:solidFill>
                <a:schemeClr val="tx1"/>
              </a:solidFill>
            </a:endParaRPr>
          </a:p>
          <a:p>
            <a:endParaRPr lang="en-US" dirty="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a:solidFill>
                <a:schemeClr val="tx1"/>
              </a:solidFill>
            </a:endParaRPr>
          </a:p>
          <a:p>
            <a:pPr marL="457200" lvl="1" indent="0">
              <a:lnSpc>
                <a:spcPct val="100000"/>
              </a:lnSpc>
              <a:spcBef>
                <a:spcPts val="0"/>
              </a:spcBef>
              <a:buNone/>
            </a:pPr>
            <a:r>
              <a:rPr lang="en-US" sz="2000" dirty="0" smtClean="0">
                <a:solidFill>
                  <a:schemeClr val="tx1"/>
                </a:solidFill>
                <a:latin typeface="Calibri"/>
              </a:rPr>
              <a:t>Increase </a:t>
            </a:r>
            <a:r>
              <a:rPr lang="en-US" sz="2000" dirty="0">
                <a:solidFill>
                  <a:schemeClr val="tx1"/>
                </a:solidFill>
                <a:latin typeface="Calibri"/>
              </a:rPr>
              <a:t>was a direct result of provider assessment and outreach efforts by Practice Support team: </a:t>
            </a:r>
          </a:p>
          <a:p>
            <a:pPr marL="1371600" lvl="2" indent="-457200">
              <a:lnSpc>
                <a:spcPct val="100000"/>
              </a:lnSpc>
              <a:spcBef>
                <a:spcPts val="0"/>
              </a:spcBef>
              <a:buFont typeface="Courier New" panose="02070309020205020404" pitchFamily="49" charset="0"/>
              <a:buChar char="o"/>
            </a:pPr>
            <a:r>
              <a:rPr lang="en-US" sz="2000" dirty="0">
                <a:solidFill>
                  <a:schemeClr val="tx1"/>
                </a:solidFill>
                <a:latin typeface="+mn-lt"/>
              </a:rPr>
              <a:t>P</a:t>
            </a:r>
            <a:r>
              <a:rPr lang="en-US" sz="2000" dirty="0" smtClean="0">
                <a:solidFill>
                  <a:schemeClr val="tx1"/>
                </a:solidFill>
                <a:latin typeface="+mn-lt"/>
              </a:rPr>
              <a:t>artnerships </a:t>
            </a:r>
            <a:r>
              <a:rPr lang="en-US" sz="2000" dirty="0">
                <a:solidFill>
                  <a:schemeClr val="tx1"/>
                </a:solidFill>
                <a:latin typeface="+mn-lt"/>
              </a:rPr>
              <a:t>with </a:t>
            </a:r>
            <a:r>
              <a:rPr lang="en-US" sz="2000" dirty="0" smtClean="0">
                <a:solidFill>
                  <a:schemeClr val="tx1"/>
                </a:solidFill>
                <a:latin typeface="+mn-lt"/>
              </a:rPr>
              <a:t>Community Mental Health Centers</a:t>
            </a:r>
            <a:endParaRPr lang="en-US" sz="2000" dirty="0">
              <a:solidFill>
                <a:schemeClr val="tx1"/>
              </a:solidFill>
              <a:latin typeface="+mn-lt"/>
            </a:endParaRPr>
          </a:p>
          <a:p>
            <a:pPr marL="1371600" lvl="2" indent="-457200">
              <a:lnSpc>
                <a:spcPct val="100000"/>
              </a:lnSpc>
              <a:spcBef>
                <a:spcPts val="0"/>
              </a:spcBef>
              <a:buFont typeface="Courier New" panose="02070309020205020404" pitchFamily="49" charset="0"/>
              <a:buChar char="o"/>
            </a:pPr>
            <a:r>
              <a:rPr lang="en-US" sz="2000" dirty="0">
                <a:solidFill>
                  <a:schemeClr val="tx1"/>
                </a:solidFill>
                <a:latin typeface="+mn-lt"/>
              </a:rPr>
              <a:t>R</a:t>
            </a:r>
            <a:r>
              <a:rPr lang="en-US" sz="2000" dirty="0" smtClean="0">
                <a:solidFill>
                  <a:schemeClr val="tx1"/>
                </a:solidFill>
                <a:latin typeface="+mn-lt"/>
              </a:rPr>
              <a:t>eview </a:t>
            </a:r>
            <a:r>
              <a:rPr lang="en-US" sz="2000" dirty="0">
                <a:solidFill>
                  <a:schemeClr val="tx1"/>
                </a:solidFill>
                <a:latin typeface="+mn-lt"/>
              </a:rPr>
              <a:t>and amending of existing agreements between primary and specialty care to meet </a:t>
            </a:r>
            <a:r>
              <a:rPr lang="en-US" sz="2000" dirty="0" smtClean="0">
                <a:solidFill>
                  <a:schemeClr val="tx1"/>
                </a:solidFill>
                <a:latin typeface="+mn-lt"/>
              </a:rPr>
              <a:t>State requirements</a:t>
            </a:r>
            <a:endParaRPr lang="en-US" sz="2000" dirty="0">
              <a:solidFill>
                <a:schemeClr val="tx1"/>
              </a:solidFill>
              <a:latin typeface="+mn-lt"/>
            </a:endParaRPr>
          </a:p>
          <a:p>
            <a:pPr marL="1371600" lvl="2" indent="-457200">
              <a:lnSpc>
                <a:spcPct val="100000"/>
              </a:lnSpc>
              <a:spcBef>
                <a:spcPts val="0"/>
              </a:spcBef>
              <a:buFont typeface="Courier New" panose="02070309020205020404" pitchFamily="49" charset="0"/>
              <a:buChar char="o"/>
            </a:pPr>
            <a:r>
              <a:rPr lang="en-US" sz="2000" dirty="0" smtClean="0">
                <a:solidFill>
                  <a:schemeClr val="tx1"/>
                </a:solidFill>
                <a:latin typeface="+mn-lt"/>
              </a:rPr>
              <a:t>Partnership </a:t>
            </a:r>
            <a:r>
              <a:rPr lang="en-US" sz="2000" dirty="0">
                <a:solidFill>
                  <a:schemeClr val="tx1"/>
                </a:solidFill>
                <a:latin typeface="+mn-lt"/>
              </a:rPr>
              <a:t>with other RAEs to support practices and share data to meet this deliverable</a:t>
            </a:r>
          </a:p>
          <a:p>
            <a:pPr marL="0" indent="0">
              <a:spcBef>
                <a:spcPts val="1800"/>
              </a:spcBef>
              <a:buNone/>
            </a:pPr>
            <a:r>
              <a:rPr lang="en-US" sz="2400" b="1" dirty="0" smtClean="0">
                <a:solidFill>
                  <a:schemeClr val="tx1"/>
                </a:solidFill>
                <a:latin typeface="+mn-lt"/>
              </a:rPr>
              <a:t>Part 2 interventions – </a:t>
            </a:r>
            <a:r>
              <a:rPr lang="en-US" sz="2400" b="1" dirty="0">
                <a:solidFill>
                  <a:schemeClr val="tx1"/>
                </a:solidFill>
                <a:latin typeface="+mn-lt"/>
              </a:rPr>
              <a:t>S</a:t>
            </a:r>
            <a:r>
              <a:rPr lang="en-US" sz="2400" b="1" dirty="0" smtClean="0">
                <a:solidFill>
                  <a:schemeClr val="tx1"/>
                </a:solidFill>
                <a:latin typeface="+mn-lt"/>
              </a:rPr>
              <a:t>pecialty Referrals</a:t>
            </a:r>
          </a:p>
          <a:p>
            <a:pPr marL="457200" lvl="1" indent="0">
              <a:buNone/>
            </a:pPr>
            <a:r>
              <a:rPr lang="en-US" sz="2000" dirty="0" smtClean="0">
                <a:solidFill>
                  <a:schemeClr val="tx1"/>
                </a:solidFill>
                <a:latin typeface="+mn-lt"/>
              </a:rPr>
              <a:t>Denver Health/Kaiser effort</a:t>
            </a:r>
            <a:endParaRPr lang="en-US" sz="2000" dirty="0">
              <a:solidFill>
                <a:schemeClr val="tx1"/>
              </a:solidFill>
              <a:latin typeface="+mn-lt"/>
            </a:endParaRPr>
          </a:p>
        </p:txBody>
      </p:sp>
      <p:pic>
        <p:nvPicPr>
          <p:cNvPr id="3" name="Picture 2"/>
          <p:cNvPicPr>
            <a:picLocks noChangeAspect="1"/>
          </p:cNvPicPr>
          <p:nvPr/>
        </p:nvPicPr>
        <p:blipFill>
          <a:blip r:embed="rId2"/>
          <a:stretch>
            <a:fillRect/>
          </a:stretch>
        </p:blipFill>
        <p:spPr>
          <a:xfrm>
            <a:off x="1865230" y="1716340"/>
            <a:ext cx="6438393" cy="1718608"/>
          </a:xfrm>
          <a:prstGeom prst="rect">
            <a:avLst/>
          </a:prstGeom>
        </p:spPr>
      </p:pic>
    </p:spTree>
    <p:extLst>
      <p:ext uri="{BB962C8B-B14F-4D97-AF65-F5344CB8AC3E}">
        <p14:creationId xmlns:p14="http://schemas.microsoft.com/office/powerpoint/2010/main" val="19223410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688771" y="460836"/>
            <a:ext cx="8978973" cy="584200"/>
          </a:xfrm>
        </p:spPr>
        <p:txBody>
          <a:bodyPr/>
          <a:lstStyle/>
          <a:p>
            <a:r>
              <a:rPr lang="en-US" dirty="0" smtClean="0"/>
              <a:t>Collective Impact Approach</a:t>
            </a:r>
            <a:endParaRPr lang="en-US" dirty="0"/>
          </a:p>
        </p:txBody>
      </p:sp>
      <p:sp>
        <p:nvSpPr>
          <p:cNvPr id="3" name="Rectangle 2"/>
          <p:cNvSpPr/>
          <p:nvPr/>
        </p:nvSpPr>
        <p:spPr>
          <a:xfrm>
            <a:off x="3124200" y="2481937"/>
            <a:ext cx="5867400" cy="914400"/>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path path="circle">
              <a:fillToRect l="50000" t="50000" r="50000" b="50000"/>
            </a:path>
            <a:tileRect/>
          </a:gradFill>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Health </a:t>
            </a:r>
            <a:r>
              <a:rPr lang="en-US" dirty="0"/>
              <a:t>Strategy Committee</a:t>
            </a:r>
          </a:p>
          <a:p>
            <a:pPr algn="ctr"/>
            <a:r>
              <a:rPr lang="en-US" dirty="0"/>
              <a:t>COA Aligned </a:t>
            </a:r>
            <a:r>
              <a:rPr lang="en-US" dirty="0" smtClean="0"/>
              <a:t>Task Forces and Workgroups</a:t>
            </a:r>
            <a:endParaRPr lang="en-US" dirty="0"/>
          </a:p>
        </p:txBody>
      </p:sp>
      <p:graphicFrame>
        <p:nvGraphicFramePr>
          <p:cNvPr id="7" name="Diagram 6"/>
          <p:cNvGraphicFramePr/>
          <p:nvPr>
            <p:extLst>
              <p:ext uri="{D42A27DB-BD31-4B8C-83A1-F6EECF244321}">
                <p14:modId xmlns:p14="http://schemas.microsoft.com/office/powerpoint/2010/main" val="3582548920"/>
              </p:ext>
            </p:extLst>
          </p:nvPr>
        </p:nvGraphicFramePr>
        <p:xfrm>
          <a:off x="783771" y="3581396"/>
          <a:ext cx="10760529" cy="2264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2529509" y="1143000"/>
            <a:ext cx="7132983" cy="914400"/>
          </a:xfrm>
          <a:prstGeom prst="rect">
            <a:avLst/>
          </a:prstGeom>
          <a:gradFill flip="none" rotWithShape="1">
            <a:gsLst>
              <a:gs pos="0">
                <a:srgbClr val="9BD0D5">
                  <a:tint val="66000"/>
                  <a:satMod val="160000"/>
                </a:srgbClr>
              </a:gs>
              <a:gs pos="50000">
                <a:srgbClr val="9BD0D5">
                  <a:tint val="44500"/>
                  <a:satMod val="160000"/>
                </a:srgbClr>
              </a:gs>
              <a:gs pos="100000">
                <a:srgbClr val="9BD0D5">
                  <a:tint val="23500"/>
                  <a:satMod val="160000"/>
                </a:srgbClr>
              </a:gs>
            </a:gsLst>
            <a:lin ang="2700000" scaled="1"/>
            <a:tileRect/>
          </a:gradFill>
          <a:ln>
            <a:solidFill>
              <a:srgbClr val="3D8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Regions 3 and 5 Governing Councils</a:t>
            </a:r>
            <a:endParaRPr lang="en-US" sz="2800" dirty="0">
              <a:solidFill>
                <a:schemeClr val="tx1"/>
              </a:solidFill>
            </a:endParaRPr>
          </a:p>
        </p:txBody>
      </p:sp>
      <p:sp>
        <p:nvSpPr>
          <p:cNvPr id="4" name="Right Brace 3"/>
          <p:cNvSpPr/>
          <p:nvPr/>
        </p:nvSpPr>
        <p:spPr>
          <a:xfrm rot="5400000">
            <a:off x="8266639" y="2760208"/>
            <a:ext cx="499379" cy="6302829"/>
          </a:xfrm>
          <a:prstGeom prst="rightBrace">
            <a:avLst>
              <a:gd name="adj1" fmla="val 224325"/>
              <a:gd name="adj2" fmla="val 5071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p:cNvSpPr/>
          <p:nvPr/>
        </p:nvSpPr>
        <p:spPr>
          <a:xfrm>
            <a:off x="0" y="2311637"/>
            <a:ext cx="2714910" cy="338554"/>
          </a:xfrm>
          <a:prstGeom prst="rect">
            <a:avLst/>
          </a:prstGeom>
        </p:spPr>
        <p:txBody>
          <a:bodyPr wrap="none">
            <a:spAutoFit/>
          </a:bodyPr>
          <a:lstStyle/>
          <a:p>
            <a:r>
              <a:rPr lang="en-US" sz="1600" dirty="0">
                <a:solidFill>
                  <a:schemeClr val="accent6">
                    <a:lumMod val="50000"/>
                  </a:schemeClr>
                </a:solidFill>
              </a:rPr>
              <a:t>Mutually Reinforcing Activities</a:t>
            </a:r>
          </a:p>
        </p:txBody>
      </p:sp>
      <p:sp>
        <p:nvSpPr>
          <p:cNvPr id="10" name="Half Frame 9"/>
          <p:cNvSpPr/>
          <p:nvPr/>
        </p:nvSpPr>
        <p:spPr>
          <a:xfrm>
            <a:off x="324509" y="2666996"/>
            <a:ext cx="2205000" cy="1121229"/>
          </a:xfrm>
          <a:prstGeom prst="halfFram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6346371" y="6298004"/>
            <a:ext cx="4267200" cy="369332"/>
          </a:xfrm>
          <a:prstGeom prst="rect">
            <a:avLst/>
          </a:prstGeom>
          <a:noFill/>
        </p:spPr>
        <p:txBody>
          <a:bodyPr wrap="square" rtlCol="0">
            <a:spAutoFit/>
          </a:bodyPr>
          <a:lstStyle/>
          <a:p>
            <a:r>
              <a:rPr lang="en-US" dirty="0" smtClean="0"/>
              <a:t>Potentially Avoidable Conditions Measure</a:t>
            </a:r>
            <a:endParaRPr lang="en-US" dirty="0"/>
          </a:p>
        </p:txBody>
      </p:sp>
    </p:spTree>
    <p:extLst>
      <p:ext uri="{BB962C8B-B14F-4D97-AF65-F5344CB8AC3E}">
        <p14:creationId xmlns:p14="http://schemas.microsoft.com/office/powerpoint/2010/main" val="214945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7"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sz="3200" dirty="0"/>
              <a:t>Health Strategy Committee – Membership</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546409156"/>
              </p:ext>
            </p:extLst>
          </p:nvPr>
        </p:nvGraphicFramePr>
        <p:xfrm>
          <a:off x="1028927" y="1132114"/>
          <a:ext cx="9791471" cy="5461842"/>
        </p:xfrm>
        <a:graphic>
          <a:graphicData uri="http://schemas.openxmlformats.org/drawingml/2006/table">
            <a:tbl>
              <a:tblPr firstRow="1" firstCol="1" bandRow="1">
                <a:tableStyleId>{7DF18680-E054-41AD-8BC1-D1AEF772440D}</a:tableStyleId>
              </a:tblPr>
              <a:tblGrid>
                <a:gridCol w="1773883">
                  <a:extLst>
                    <a:ext uri="{9D8B030D-6E8A-4147-A177-3AD203B41FA5}">
                      <a16:colId xmlns:a16="http://schemas.microsoft.com/office/drawing/2014/main" val="4270671031"/>
                    </a:ext>
                  </a:extLst>
                </a:gridCol>
                <a:gridCol w="4789486">
                  <a:extLst>
                    <a:ext uri="{9D8B030D-6E8A-4147-A177-3AD203B41FA5}">
                      <a16:colId xmlns:a16="http://schemas.microsoft.com/office/drawing/2014/main" val="3253698879"/>
                    </a:ext>
                  </a:extLst>
                </a:gridCol>
                <a:gridCol w="3228102">
                  <a:extLst>
                    <a:ext uri="{9D8B030D-6E8A-4147-A177-3AD203B41FA5}">
                      <a16:colId xmlns:a16="http://schemas.microsoft.com/office/drawing/2014/main" val="2134993702"/>
                    </a:ext>
                  </a:extLst>
                </a:gridCol>
              </a:tblGrid>
              <a:tr h="308154">
                <a:tc>
                  <a:txBody>
                    <a:bodyPr/>
                    <a:lstStyle/>
                    <a:p>
                      <a:pPr marL="0" marR="0" algn="ctr">
                        <a:lnSpc>
                          <a:spcPct val="115000"/>
                        </a:lnSpc>
                        <a:spcBef>
                          <a:spcPts val="0"/>
                        </a:spcBef>
                        <a:spcAft>
                          <a:spcPts val="0"/>
                        </a:spcAft>
                      </a:pPr>
                      <a:r>
                        <a:rPr lang="en-US" sz="2000" dirty="0">
                          <a:effectLst/>
                        </a:rPr>
                        <a:t>Member</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167" marR="63167" marT="0" marB="0" anchor="ctr"/>
                </a:tc>
                <a:tc>
                  <a:txBody>
                    <a:bodyPr/>
                    <a:lstStyle/>
                    <a:p>
                      <a:pPr marL="0" marR="0" algn="ctr">
                        <a:lnSpc>
                          <a:spcPct val="115000"/>
                        </a:lnSpc>
                        <a:spcBef>
                          <a:spcPts val="0"/>
                        </a:spcBef>
                        <a:spcAft>
                          <a:spcPts val="0"/>
                        </a:spcAft>
                      </a:pPr>
                      <a:r>
                        <a:rPr lang="en-US" sz="2000">
                          <a:effectLst/>
                        </a:rPr>
                        <a:t>Title/Position</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167" marR="63167" marT="0" marB="0" anchor="ctr"/>
                </a:tc>
                <a:tc>
                  <a:txBody>
                    <a:bodyPr/>
                    <a:lstStyle/>
                    <a:p>
                      <a:pPr marL="0" marR="0" algn="ctr">
                        <a:lnSpc>
                          <a:spcPct val="115000"/>
                        </a:lnSpc>
                        <a:spcBef>
                          <a:spcPts val="0"/>
                        </a:spcBef>
                        <a:spcAft>
                          <a:spcPts val="0"/>
                        </a:spcAft>
                      </a:pPr>
                      <a:r>
                        <a:rPr lang="en-US" sz="2000">
                          <a:effectLst/>
                        </a:rPr>
                        <a:t>Organization</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167" marR="63167" marT="0" marB="0" anchor="ctr"/>
                </a:tc>
                <a:extLst>
                  <a:ext uri="{0D108BD9-81ED-4DB2-BD59-A6C34878D82A}">
                    <a16:rowId xmlns:a16="http://schemas.microsoft.com/office/drawing/2014/main" val="2458863080"/>
                  </a:ext>
                </a:extLst>
              </a:tr>
              <a:tr h="383229">
                <a:tc>
                  <a:txBody>
                    <a:bodyPr/>
                    <a:lstStyle/>
                    <a:p>
                      <a:pPr marL="0" marR="0">
                        <a:lnSpc>
                          <a:spcPct val="115000"/>
                        </a:lnSpc>
                        <a:spcBef>
                          <a:spcPts val="0"/>
                        </a:spcBef>
                        <a:spcAft>
                          <a:spcPts val="0"/>
                        </a:spcAft>
                      </a:pPr>
                      <a:r>
                        <a:rPr lang="en-US" sz="1600">
                          <a:effectLst/>
                        </a:rPr>
                        <a:t>Jill Atkinson </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167" marR="63167" marT="0" marB="0" anchor="ctr"/>
                </a:tc>
                <a:tc>
                  <a:txBody>
                    <a:bodyPr/>
                    <a:lstStyle/>
                    <a:p>
                      <a:pPr marL="0" marR="0">
                        <a:lnSpc>
                          <a:spcPct val="115000"/>
                        </a:lnSpc>
                        <a:spcBef>
                          <a:spcPts val="0"/>
                        </a:spcBef>
                        <a:spcAft>
                          <a:spcPts val="0"/>
                        </a:spcAft>
                      </a:pPr>
                      <a:r>
                        <a:rPr lang="en-US" sz="1600">
                          <a:effectLst/>
                        </a:rPr>
                        <a:t>Clinical Director of Integrated Outpatient Services</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167" marR="63167" marT="0" marB="0" anchor="ctr"/>
                </a:tc>
                <a:tc>
                  <a:txBody>
                    <a:bodyPr/>
                    <a:lstStyle/>
                    <a:p>
                      <a:pPr marL="0" marR="0">
                        <a:lnSpc>
                          <a:spcPct val="115000"/>
                        </a:lnSpc>
                        <a:spcBef>
                          <a:spcPts val="0"/>
                        </a:spcBef>
                        <a:spcAft>
                          <a:spcPts val="0"/>
                        </a:spcAft>
                      </a:pPr>
                      <a:r>
                        <a:rPr lang="en-US" sz="1600">
                          <a:effectLst/>
                        </a:rPr>
                        <a:t>Community Reach</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167" marR="63167" marT="0" marB="0" anchor="ctr"/>
                </a:tc>
                <a:extLst>
                  <a:ext uri="{0D108BD9-81ED-4DB2-BD59-A6C34878D82A}">
                    <a16:rowId xmlns:a16="http://schemas.microsoft.com/office/drawing/2014/main" val="3795843093"/>
                  </a:ext>
                </a:extLst>
              </a:tr>
              <a:tr h="608378">
                <a:tc>
                  <a:txBody>
                    <a:bodyPr/>
                    <a:lstStyle/>
                    <a:p>
                      <a:pPr marL="0" marR="0">
                        <a:lnSpc>
                          <a:spcPct val="115000"/>
                        </a:lnSpc>
                        <a:spcBef>
                          <a:spcPts val="0"/>
                        </a:spcBef>
                        <a:spcAft>
                          <a:spcPts val="0"/>
                        </a:spcAft>
                      </a:pPr>
                      <a:r>
                        <a:rPr lang="en-US" sz="1600" dirty="0">
                          <a:effectLst/>
                        </a:rPr>
                        <a:t>Rachel Everhart</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167" marR="63167" marT="0" marB="0" anchor="ctr"/>
                </a:tc>
                <a:tc>
                  <a:txBody>
                    <a:bodyPr/>
                    <a:lstStyle/>
                    <a:p>
                      <a:pPr marL="0" marR="0">
                        <a:lnSpc>
                          <a:spcPct val="115000"/>
                        </a:lnSpc>
                        <a:spcBef>
                          <a:spcPts val="0"/>
                        </a:spcBef>
                        <a:spcAft>
                          <a:spcPts val="0"/>
                        </a:spcAft>
                      </a:pPr>
                      <a:r>
                        <a:rPr lang="en-US" sz="1600">
                          <a:effectLst/>
                        </a:rPr>
                        <a:t>Director of Clinical and Operational Data Management, Analysis and Reporting-Ambulatory Care Services </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167" marR="63167" marT="0" marB="0" anchor="ctr"/>
                </a:tc>
                <a:tc>
                  <a:txBody>
                    <a:bodyPr/>
                    <a:lstStyle/>
                    <a:p>
                      <a:pPr marL="0" marR="0">
                        <a:lnSpc>
                          <a:spcPct val="115000"/>
                        </a:lnSpc>
                        <a:spcBef>
                          <a:spcPts val="0"/>
                        </a:spcBef>
                        <a:spcAft>
                          <a:spcPts val="0"/>
                        </a:spcAft>
                      </a:pPr>
                      <a:r>
                        <a:rPr lang="en-US" sz="1600">
                          <a:effectLst/>
                        </a:rPr>
                        <a:t>Denver Health</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167" marR="63167" marT="0" marB="0" anchor="ctr"/>
                </a:tc>
                <a:extLst>
                  <a:ext uri="{0D108BD9-81ED-4DB2-BD59-A6C34878D82A}">
                    <a16:rowId xmlns:a16="http://schemas.microsoft.com/office/drawing/2014/main" val="1949450224"/>
                  </a:ext>
                </a:extLst>
              </a:tr>
              <a:tr h="414915">
                <a:tc>
                  <a:txBody>
                    <a:bodyPr/>
                    <a:lstStyle/>
                    <a:p>
                      <a:pPr marL="0" marR="0">
                        <a:lnSpc>
                          <a:spcPct val="115000"/>
                        </a:lnSpc>
                        <a:spcBef>
                          <a:spcPts val="0"/>
                        </a:spcBef>
                        <a:spcAft>
                          <a:spcPts val="0"/>
                        </a:spcAft>
                      </a:pPr>
                      <a:r>
                        <a:rPr lang="en-US" sz="1600" err="1">
                          <a:effectLst/>
                        </a:rPr>
                        <a:t>Devra</a:t>
                      </a:r>
                      <a:r>
                        <a:rPr lang="en-US" sz="1600">
                          <a:effectLst/>
                        </a:rPr>
                        <a:t> </a:t>
                      </a:r>
                      <a:r>
                        <a:rPr lang="en-US" sz="1600" err="1">
                          <a:effectLst/>
                        </a:rPr>
                        <a:t>Fregin</a:t>
                      </a:r>
                      <a:r>
                        <a:rPr lang="en-US" sz="1600">
                          <a:effectLst/>
                        </a:rPr>
                        <a:t> </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167" marR="63167" marT="0" marB="0" anchor="ctr"/>
                </a:tc>
                <a:tc>
                  <a:txBody>
                    <a:bodyPr/>
                    <a:lstStyle/>
                    <a:p>
                      <a:pPr marL="0" marR="0">
                        <a:lnSpc>
                          <a:spcPct val="115000"/>
                        </a:lnSpc>
                        <a:spcBef>
                          <a:spcPts val="0"/>
                        </a:spcBef>
                        <a:spcAft>
                          <a:spcPts val="0"/>
                        </a:spcAft>
                      </a:pPr>
                      <a:r>
                        <a:rPr lang="en-US" sz="1600">
                          <a:effectLst/>
                        </a:rPr>
                        <a:t>Practice Administrator</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167" marR="63167" marT="0" marB="0" anchor="ctr"/>
                </a:tc>
                <a:tc>
                  <a:txBody>
                    <a:bodyPr/>
                    <a:lstStyle/>
                    <a:p>
                      <a:pPr marL="0" marR="0">
                        <a:lnSpc>
                          <a:spcPct val="115000"/>
                        </a:lnSpc>
                        <a:spcBef>
                          <a:spcPts val="0"/>
                        </a:spcBef>
                        <a:spcAft>
                          <a:spcPts val="0"/>
                        </a:spcAft>
                      </a:pPr>
                      <a:r>
                        <a:rPr lang="en-US" sz="1600">
                          <a:effectLst/>
                        </a:rPr>
                        <a:t>Kids First Pediatrics</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167" marR="63167" marT="0" marB="0" anchor="ctr"/>
                </a:tc>
                <a:extLst>
                  <a:ext uri="{0D108BD9-81ED-4DB2-BD59-A6C34878D82A}">
                    <a16:rowId xmlns:a16="http://schemas.microsoft.com/office/drawing/2014/main" val="3726931855"/>
                  </a:ext>
                </a:extLst>
              </a:tr>
              <a:tr h="412061">
                <a:tc>
                  <a:txBody>
                    <a:bodyPr/>
                    <a:lstStyle/>
                    <a:p>
                      <a:pPr marL="0" marR="0">
                        <a:lnSpc>
                          <a:spcPct val="115000"/>
                        </a:lnSpc>
                        <a:spcBef>
                          <a:spcPts val="0"/>
                        </a:spcBef>
                        <a:spcAft>
                          <a:spcPts val="0"/>
                        </a:spcAft>
                      </a:pPr>
                      <a:r>
                        <a:rPr lang="en-US" sz="1600">
                          <a:effectLst/>
                        </a:rPr>
                        <a:t>Heather Logan </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167" marR="63167" marT="0" marB="0" anchor="ctr"/>
                </a:tc>
                <a:tc>
                  <a:txBody>
                    <a:bodyPr/>
                    <a:lstStyle/>
                    <a:p>
                      <a:pPr marL="0" marR="0">
                        <a:lnSpc>
                          <a:spcPct val="115000"/>
                        </a:lnSpc>
                        <a:spcBef>
                          <a:spcPts val="0"/>
                        </a:spcBef>
                        <a:spcAft>
                          <a:spcPts val="0"/>
                        </a:spcAft>
                      </a:pPr>
                      <a:r>
                        <a:rPr lang="en-US" sz="1600">
                          <a:effectLst/>
                        </a:rPr>
                        <a:t>Director of Accountable Care</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167" marR="63167" marT="0" marB="0" anchor="ctr"/>
                </a:tc>
                <a:tc>
                  <a:txBody>
                    <a:bodyPr/>
                    <a:lstStyle/>
                    <a:p>
                      <a:pPr marL="0" marR="0">
                        <a:lnSpc>
                          <a:spcPct val="115000"/>
                        </a:lnSpc>
                        <a:spcBef>
                          <a:spcPts val="0"/>
                        </a:spcBef>
                        <a:spcAft>
                          <a:spcPts val="0"/>
                        </a:spcAft>
                      </a:pPr>
                      <a:r>
                        <a:rPr lang="en-US" sz="1600" dirty="0" smtClean="0">
                          <a:effectLst/>
                        </a:rPr>
                        <a:t>Stride Health</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167" marR="63167" marT="0" marB="0" anchor="ctr"/>
                </a:tc>
                <a:extLst>
                  <a:ext uri="{0D108BD9-81ED-4DB2-BD59-A6C34878D82A}">
                    <a16:rowId xmlns:a16="http://schemas.microsoft.com/office/drawing/2014/main" val="2393220315"/>
                  </a:ext>
                </a:extLst>
              </a:tr>
              <a:tr h="412061">
                <a:tc>
                  <a:txBody>
                    <a:bodyPr/>
                    <a:lstStyle/>
                    <a:p>
                      <a:pPr marL="0" marR="0">
                        <a:lnSpc>
                          <a:spcPct val="115000"/>
                        </a:lnSpc>
                        <a:spcBef>
                          <a:spcPts val="0"/>
                        </a:spcBef>
                        <a:spcAft>
                          <a:spcPts val="0"/>
                        </a:spcAft>
                      </a:pPr>
                      <a:r>
                        <a:rPr lang="en-US" sz="1600">
                          <a:effectLst/>
                        </a:rPr>
                        <a:t>Carlos Madrid</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167" marR="63167" marT="0" marB="0" anchor="ctr"/>
                </a:tc>
                <a:tc>
                  <a:txBody>
                    <a:bodyPr/>
                    <a:lstStyle/>
                    <a:p>
                      <a:pPr marL="0" marR="0">
                        <a:lnSpc>
                          <a:spcPct val="115000"/>
                        </a:lnSpc>
                        <a:spcBef>
                          <a:spcPts val="0"/>
                        </a:spcBef>
                        <a:spcAft>
                          <a:spcPts val="0"/>
                        </a:spcAft>
                      </a:pPr>
                      <a:r>
                        <a:rPr lang="en-US" sz="1600">
                          <a:effectLst/>
                        </a:rPr>
                        <a:t>Senior Manager, Medicaid Clinical Operations</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167" marR="63167" marT="0" marB="0" anchor="ctr"/>
                </a:tc>
                <a:tc>
                  <a:txBody>
                    <a:bodyPr/>
                    <a:lstStyle/>
                    <a:p>
                      <a:pPr marL="0" marR="0">
                        <a:lnSpc>
                          <a:spcPct val="115000"/>
                        </a:lnSpc>
                        <a:spcBef>
                          <a:spcPts val="0"/>
                        </a:spcBef>
                        <a:spcAft>
                          <a:spcPts val="0"/>
                        </a:spcAft>
                      </a:pPr>
                      <a:r>
                        <a:rPr lang="en-US" sz="1600">
                          <a:effectLst/>
                        </a:rPr>
                        <a:t>Kaiser</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167" marR="63167" marT="0" marB="0" anchor="ctr"/>
                </a:tc>
                <a:extLst>
                  <a:ext uri="{0D108BD9-81ED-4DB2-BD59-A6C34878D82A}">
                    <a16:rowId xmlns:a16="http://schemas.microsoft.com/office/drawing/2014/main" val="2510036047"/>
                  </a:ext>
                </a:extLst>
              </a:tr>
              <a:tr h="389973">
                <a:tc>
                  <a:txBody>
                    <a:bodyPr/>
                    <a:lstStyle/>
                    <a:p>
                      <a:pPr marL="0" marR="0">
                        <a:lnSpc>
                          <a:spcPct val="115000"/>
                        </a:lnSpc>
                        <a:spcBef>
                          <a:spcPts val="0"/>
                        </a:spcBef>
                        <a:spcAft>
                          <a:spcPts val="0"/>
                        </a:spcAft>
                      </a:pPr>
                      <a:r>
                        <a:rPr lang="en-US" sz="1600">
                          <a:effectLst/>
                        </a:rPr>
                        <a:t>Justin Wheeler </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167" marR="63167" marT="0" marB="0" anchor="ctr"/>
                </a:tc>
                <a:tc>
                  <a:txBody>
                    <a:bodyPr/>
                    <a:lstStyle/>
                    <a:p>
                      <a:pPr marL="0" marR="0">
                        <a:lnSpc>
                          <a:spcPct val="115000"/>
                        </a:lnSpc>
                        <a:spcBef>
                          <a:spcPts val="0"/>
                        </a:spcBef>
                        <a:spcAft>
                          <a:spcPts val="0"/>
                        </a:spcAft>
                      </a:pPr>
                      <a:r>
                        <a:rPr lang="en-US" sz="1600">
                          <a:effectLst/>
                        </a:rPr>
                        <a:t>VP of Clinical Services </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167" marR="63167" marT="0" marB="0" anchor="ctr"/>
                </a:tc>
                <a:tc>
                  <a:txBody>
                    <a:bodyPr/>
                    <a:lstStyle/>
                    <a:p>
                      <a:pPr marL="0" marR="0">
                        <a:lnSpc>
                          <a:spcPct val="115000"/>
                        </a:lnSpc>
                        <a:spcBef>
                          <a:spcPts val="0"/>
                        </a:spcBef>
                        <a:spcAft>
                          <a:spcPts val="0"/>
                        </a:spcAft>
                      </a:pPr>
                      <a:r>
                        <a:rPr lang="en-US" sz="1600" err="1">
                          <a:effectLst/>
                        </a:rPr>
                        <a:t>Clinica</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167" marR="63167" marT="0" marB="0" anchor="ctr"/>
                </a:tc>
                <a:extLst>
                  <a:ext uri="{0D108BD9-81ED-4DB2-BD59-A6C34878D82A}">
                    <a16:rowId xmlns:a16="http://schemas.microsoft.com/office/drawing/2014/main" val="2492625167"/>
                  </a:ext>
                </a:extLst>
              </a:tr>
              <a:tr h="490626">
                <a:tc>
                  <a:txBody>
                    <a:bodyPr/>
                    <a:lstStyle/>
                    <a:p>
                      <a:pPr marL="0" marR="0">
                        <a:lnSpc>
                          <a:spcPct val="115000"/>
                        </a:lnSpc>
                        <a:spcBef>
                          <a:spcPts val="0"/>
                        </a:spcBef>
                        <a:spcAft>
                          <a:spcPts val="0"/>
                        </a:spcAft>
                      </a:pPr>
                      <a:r>
                        <a:rPr lang="en-US" sz="1600">
                          <a:effectLst/>
                        </a:rPr>
                        <a:t>Wes Williams </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167" marR="63167" marT="0" marB="0" anchor="ctr"/>
                </a:tc>
                <a:tc>
                  <a:txBody>
                    <a:bodyPr/>
                    <a:lstStyle/>
                    <a:p>
                      <a:pPr marL="0" marR="0">
                        <a:lnSpc>
                          <a:spcPct val="115000"/>
                        </a:lnSpc>
                        <a:spcBef>
                          <a:spcPts val="0"/>
                        </a:spcBef>
                        <a:spcAft>
                          <a:spcPts val="0"/>
                        </a:spcAft>
                      </a:pPr>
                      <a:r>
                        <a:rPr lang="en-US" sz="1600">
                          <a:effectLst/>
                        </a:rPr>
                        <a:t>Vice President and Chief Information Officer</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167" marR="63167" marT="0" marB="0" anchor="ctr"/>
                </a:tc>
                <a:tc>
                  <a:txBody>
                    <a:bodyPr/>
                    <a:lstStyle/>
                    <a:p>
                      <a:pPr marL="0" marR="0">
                        <a:lnSpc>
                          <a:spcPct val="115000"/>
                        </a:lnSpc>
                        <a:spcBef>
                          <a:spcPts val="0"/>
                        </a:spcBef>
                        <a:spcAft>
                          <a:spcPts val="0"/>
                        </a:spcAft>
                      </a:pPr>
                      <a:r>
                        <a:rPr lang="en-US" sz="1600">
                          <a:effectLst/>
                        </a:rPr>
                        <a:t>Mental Health Center of Denver</a:t>
                      </a:r>
                      <a:endParaRPr lang="en-US" sz="1600">
                        <a:solidFill>
                          <a:schemeClr val="tx1"/>
                        </a:solidFill>
                        <a:effectLst/>
                      </a:endParaRPr>
                    </a:p>
                  </a:txBody>
                  <a:tcPr marL="63167" marR="63167" marT="0" marB="0" anchor="ctr"/>
                </a:tc>
                <a:extLst>
                  <a:ext uri="{0D108BD9-81ED-4DB2-BD59-A6C34878D82A}">
                    <a16:rowId xmlns:a16="http://schemas.microsoft.com/office/drawing/2014/main" val="523271278"/>
                  </a:ext>
                </a:extLst>
              </a:tr>
              <a:tr h="335589">
                <a:tc>
                  <a:txBody>
                    <a:bodyPr/>
                    <a:lstStyle/>
                    <a:p>
                      <a:pPr marL="0" marR="0">
                        <a:lnSpc>
                          <a:spcPct val="115000"/>
                        </a:lnSpc>
                        <a:spcBef>
                          <a:spcPts val="0"/>
                        </a:spcBef>
                        <a:spcAft>
                          <a:spcPts val="0"/>
                        </a:spcAft>
                      </a:pP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167" marR="63167" marT="0" marB="0" anchor="ctr"/>
                </a:tc>
                <a:tc>
                  <a:txBody>
                    <a:bodyPr/>
                    <a:lstStyle/>
                    <a:p>
                      <a:pPr marL="0" marR="0">
                        <a:lnSpc>
                          <a:spcPct val="115000"/>
                        </a:lnSpc>
                        <a:spcBef>
                          <a:spcPts val="0"/>
                        </a:spcBef>
                        <a:spcAft>
                          <a:spcPts val="0"/>
                        </a:spcAft>
                      </a:pP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167" marR="63167" marT="0" marB="0" anchor="ctr"/>
                </a:tc>
                <a:tc>
                  <a:txBody>
                    <a:bodyPr/>
                    <a:lstStyle/>
                    <a:p>
                      <a:pPr marL="0" marR="0">
                        <a:lnSpc>
                          <a:spcPct val="115000"/>
                        </a:lnSpc>
                        <a:spcBef>
                          <a:spcPts val="0"/>
                        </a:spcBef>
                        <a:spcAft>
                          <a:spcPts val="0"/>
                        </a:spcAft>
                      </a:pPr>
                      <a:endParaRPr lang="en-US" sz="1600" dirty="0">
                        <a:solidFill>
                          <a:schemeClr val="tx1"/>
                        </a:solidFill>
                        <a:effectLst/>
                      </a:endParaRPr>
                    </a:p>
                  </a:txBody>
                  <a:tcPr marL="63167" marR="63167" marT="0" marB="0" anchor="ctr"/>
                </a:tc>
                <a:extLst>
                  <a:ext uri="{0D108BD9-81ED-4DB2-BD59-A6C34878D82A}">
                    <a16:rowId xmlns:a16="http://schemas.microsoft.com/office/drawing/2014/main" val="14540931"/>
                  </a:ext>
                </a:extLst>
              </a:tr>
              <a:tr h="367886">
                <a:tc>
                  <a:txBody>
                    <a:bodyPr/>
                    <a:lstStyle/>
                    <a:p>
                      <a:pPr marL="0" marR="0">
                        <a:lnSpc>
                          <a:spcPct val="115000"/>
                        </a:lnSpc>
                        <a:spcBef>
                          <a:spcPts val="0"/>
                        </a:spcBef>
                        <a:spcAft>
                          <a:spcPts val="0"/>
                        </a:spcAft>
                      </a:pPr>
                      <a:r>
                        <a:rPr lang="en-US" sz="1600"/>
                        <a:t>Chase Gray</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167" marR="63167" marT="0" marB="0" anchor="ctr"/>
                </a:tc>
                <a:tc>
                  <a:txBody>
                    <a:bodyPr/>
                    <a:lstStyle/>
                    <a:p>
                      <a:pPr marL="0" marR="0">
                        <a:lnSpc>
                          <a:spcPct val="115000"/>
                        </a:lnSpc>
                        <a:spcBef>
                          <a:spcPts val="0"/>
                        </a:spcBef>
                        <a:spcAft>
                          <a:spcPts val="0"/>
                        </a:spcAft>
                      </a:pPr>
                      <a:r>
                        <a:rPr lang="en-US" sz="1600"/>
                        <a:t>Senior Director of Health Services</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167" marR="63167" marT="0" marB="0" anchor="ctr"/>
                </a:tc>
                <a:tc>
                  <a:txBody>
                    <a:bodyPr/>
                    <a:lstStyle/>
                    <a:p>
                      <a:pPr marL="0" marR="0">
                        <a:lnSpc>
                          <a:spcPct val="115000"/>
                        </a:lnSpc>
                        <a:spcBef>
                          <a:spcPts val="0"/>
                        </a:spcBef>
                        <a:spcAft>
                          <a:spcPts val="0"/>
                        </a:spcAft>
                      </a:pPr>
                      <a:r>
                        <a:rPr lang="en-US" sz="1600">
                          <a:effectLst/>
                        </a:rPr>
                        <a:t>Colorado Access</a:t>
                      </a:r>
                      <a:endParaRPr lang="en-US" sz="1600">
                        <a:solidFill>
                          <a:schemeClr val="tx1"/>
                        </a:solidFill>
                        <a:effectLst/>
                      </a:endParaRPr>
                    </a:p>
                  </a:txBody>
                  <a:tcPr marL="63167" marR="63167" marT="0" marB="0" anchor="ctr"/>
                </a:tc>
                <a:extLst>
                  <a:ext uri="{0D108BD9-81ED-4DB2-BD59-A6C34878D82A}">
                    <a16:rowId xmlns:a16="http://schemas.microsoft.com/office/drawing/2014/main" val="2678104473"/>
                  </a:ext>
                </a:extLst>
              </a:tr>
              <a:tr h="367886">
                <a:tc>
                  <a:txBody>
                    <a:bodyPr/>
                    <a:lstStyle/>
                    <a:p>
                      <a:pPr marL="0" marR="0">
                        <a:lnSpc>
                          <a:spcPct val="115000"/>
                        </a:lnSpc>
                        <a:spcBef>
                          <a:spcPts val="0"/>
                        </a:spcBef>
                        <a:spcAft>
                          <a:spcPts val="0"/>
                        </a:spcAft>
                      </a:pPr>
                      <a:r>
                        <a:rPr lang="en-US" sz="1600"/>
                        <a:t>Krista Beckwith</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167" marR="63167" marT="0" marB="0" anchor="ct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600"/>
                        <a:t>Senior Director of Population Health, Quality &amp; Evaluation</a:t>
                      </a:r>
                      <a:endParaRPr lang="en-US" sz="1600">
                        <a:solidFill>
                          <a:schemeClr val="tx1"/>
                        </a:solidFill>
                      </a:endParaRPr>
                    </a:p>
                  </a:txBody>
                  <a:tcPr marL="63167" marR="63167" marT="0" marB="0" anchor="ctr"/>
                </a:tc>
                <a:tc>
                  <a:txBody>
                    <a:bodyPr/>
                    <a:lstStyle/>
                    <a:p>
                      <a:pPr marL="0" marR="0">
                        <a:lnSpc>
                          <a:spcPct val="115000"/>
                        </a:lnSpc>
                        <a:spcBef>
                          <a:spcPts val="0"/>
                        </a:spcBef>
                        <a:spcAft>
                          <a:spcPts val="0"/>
                        </a:spcAft>
                      </a:pPr>
                      <a:r>
                        <a:rPr lang="en-US" sz="1600">
                          <a:effectLst/>
                        </a:rPr>
                        <a:t>Colorado Access</a:t>
                      </a:r>
                      <a:endParaRPr lang="en-US" sz="1600">
                        <a:solidFill>
                          <a:schemeClr val="tx1"/>
                        </a:solidFill>
                        <a:effectLst/>
                      </a:endParaRPr>
                    </a:p>
                  </a:txBody>
                  <a:tcPr marL="63167" marR="63167" marT="0" marB="0" anchor="ctr"/>
                </a:tc>
                <a:extLst>
                  <a:ext uri="{0D108BD9-81ED-4DB2-BD59-A6C34878D82A}">
                    <a16:rowId xmlns:a16="http://schemas.microsoft.com/office/drawing/2014/main" val="2067831862"/>
                  </a:ext>
                </a:extLst>
              </a:tr>
              <a:tr h="367886">
                <a:tc>
                  <a:txBody>
                    <a:bodyPr/>
                    <a:lstStyle/>
                    <a:p>
                      <a:pPr marL="0" marR="0">
                        <a:lnSpc>
                          <a:spcPct val="115000"/>
                        </a:lnSpc>
                        <a:spcBef>
                          <a:spcPts val="0"/>
                        </a:spcBef>
                        <a:spcAft>
                          <a:spcPts val="0"/>
                        </a:spcAft>
                      </a:pPr>
                      <a:r>
                        <a:rPr lang="en-US" sz="1600"/>
                        <a:t>Kim Nordstrom</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167" marR="63167" marT="0" marB="0" anchor="ct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600"/>
                        <a:t>Medical Director, Behavioral Health</a:t>
                      </a:r>
                      <a:endParaRPr lang="en-US" sz="1600">
                        <a:solidFill>
                          <a:schemeClr val="tx1"/>
                        </a:solidFill>
                      </a:endParaRPr>
                    </a:p>
                  </a:txBody>
                  <a:tcPr marL="63167" marR="63167" marT="0" marB="0" anchor="ctr"/>
                </a:tc>
                <a:tc>
                  <a:txBody>
                    <a:bodyPr/>
                    <a:lstStyle/>
                    <a:p>
                      <a:pPr marL="0" marR="0">
                        <a:lnSpc>
                          <a:spcPct val="115000"/>
                        </a:lnSpc>
                        <a:spcBef>
                          <a:spcPts val="0"/>
                        </a:spcBef>
                        <a:spcAft>
                          <a:spcPts val="0"/>
                        </a:spcAft>
                      </a:pPr>
                      <a:r>
                        <a:rPr lang="en-US" sz="1600">
                          <a:effectLst/>
                        </a:rPr>
                        <a:t>Colorado Access</a:t>
                      </a:r>
                      <a:endParaRPr lang="en-US" sz="1600">
                        <a:solidFill>
                          <a:schemeClr val="tx1"/>
                        </a:solidFill>
                        <a:effectLst/>
                      </a:endParaRPr>
                    </a:p>
                  </a:txBody>
                  <a:tcPr marL="63167" marR="63167" marT="0" marB="0" anchor="ctr"/>
                </a:tc>
                <a:extLst>
                  <a:ext uri="{0D108BD9-81ED-4DB2-BD59-A6C34878D82A}">
                    <a16:rowId xmlns:a16="http://schemas.microsoft.com/office/drawing/2014/main" val="1314983835"/>
                  </a:ext>
                </a:extLst>
              </a:tr>
              <a:tr h="367886">
                <a:tc>
                  <a:txBody>
                    <a:bodyPr/>
                    <a:lstStyle/>
                    <a:p>
                      <a:pPr marL="0" marR="0">
                        <a:lnSpc>
                          <a:spcPct val="115000"/>
                        </a:lnSpc>
                        <a:spcBef>
                          <a:spcPts val="0"/>
                        </a:spcBef>
                        <a:spcAft>
                          <a:spcPts val="0"/>
                        </a:spcAft>
                      </a:pPr>
                      <a:r>
                        <a:rPr lang="en-US" sz="1600">
                          <a:effectLst/>
                        </a:rPr>
                        <a:t>Kelly Marshall</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167" marR="63167" marT="0" marB="0" anchor="ct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600"/>
                        <a:t>Director of Community &amp; External Relations</a:t>
                      </a:r>
                    </a:p>
                  </a:txBody>
                  <a:tcPr marL="63167" marR="63167" marT="0" marB="0" anchor="ctr"/>
                </a:tc>
                <a:tc>
                  <a:txBody>
                    <a:bodyPr/>
                    <a:lstStyle/>
                    <a:p>
                      <a:pPr marL="0" marR="0">
                        <a:lnSpc>
                          <a:spcPct val="115000"/>
                        </a:lnSpc>
                        <a:spcBef>
                          <a:spcPts val="0"/>
                        </a:spcBef>
                        <a:spcAft>
                          <a:spcPts val="0"/>
                        </a:spcAft>
                      </a:pPr>
                      <a:r>
                        <a:rPr lang="en-US" sz="1600" dirty="0">
                          <a:effectLst/>
                        </a:rPr>
                        <a:t>Colorado Access</a:t>
                      </a:r>
                      <a:endParaRPr lang="en-US" sz="1600" dirty="0">
                        <a:solidFill>
                          <a:schemeClr val="tx1"/>
                        </a:solidFill>
                        <a:effectLst/>
                      </a:endParaRPr>
                    </a:p>
                  </a:txBody>
                  <a:tcPr marL="63167" marR="63167" marT="0" marB="0" anchor="ctr"/>
                </a:tc>
                <a:extLst>
                  <a:ext uri="{0D108BD9-81ED-4DB2-BD59-A6C34878D82A}">
                    <a16:rowId xmlns:a16="http://schemas.microsoft.com/office/drawing/2014/main" val="613631490"/>
                  </a:ext>
                </a:extLst>
              </a:tr>
            </a:tbl>
          </a:graphicData>
        </a:graphic>
      </p:graphicFrame>
    </p:spTree>
    <p:extLst>
      <p:ext uri="{BB962C8B-B14F-4D97-AF65-F5344CB8AC3E}">
        <p14:creationId xmlns:p14="http://schemas.microsoft.com/office/powerpoint/2010/main" val="13356064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Evolution of Regional Involvement </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18808521"/>
              </p:ext>
            </p:extLst>
          </p:nvPr>
        </p:nvGraphicFramePr>
        <p:xfrm>
          <a:off x="1723572" y="1144361"/>
          <a:ext cx="7899400" cy="5403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59793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Discussion and Feedback</a:t>
            </a:r>
          </a:p>
        </p:txBody>
      </p:sp>
      <p:sp>
        <p:nvSpPr>
          <p:cNvPr id="6" name="Text Placeholder 5"/>
          <p:cNvSpPr>
            <a:spLocks noGrp="1"/>
          </p:cNvSpPr>
          <p:nvPr>
            <p:ph type="body" sz="quarter" idx="12"/>
          </p:nvPr>
        </p:nvSpPr>
        <p:spPr>
          <a:xfrm>
            <a:off x="1578429" y="1727003"/>
            <a:ext cx="9731828" cy="3265623"/>
          </a:xfrm>
        </p:spPr>
        <p:txBody>
          <a:bodyPr/>
          <a:lstStyle/>
          <a:p>
            <a:r>
              <a:rPr lang="en-US" sz="3200" dirty="0"/>
              <a:t>Q&amp;A for understanding</a:t>
            </a:r>
          </a:p>
          <a:p>
            <a:r>
              <a:rPr lang="en-US" sz="3200" dirty="0"/>
              <a:t>General feedback on the measures</a:t>
            </a:r>
          </a:p>
          <a:p>
            <a:r>
              <a:rPr lang="en-US" sz="3200" dirty="0"/>
              <a:t>Collecting information about related efforts and potential collaborations</a:t>
            </a:r>
          </a:p>
          <a:p>
            <a:endParaRPr lang="en-US" sz="3200" dirty="0"/>
          </a:p>
        </p:txBody>
      </p:sp>
      <p:sp>
        <p:nvSpPr>
          <p:cNvPr id="4" name="Slide Number Placeholder 3"/>
          <p:cNvSpPr>
            <a:spLocks noGrp="1"/>
          </p:cNvSpPr>
          <p:nvPr>
            <p:ph type="sldNum" sz="quarter" idx="4294967295"/>
          </p:nvPr>
        </p:nvSpPr>
        <p:spPr>
          <a:xfrm>
            <a:off x="0" y="6397625"/>
            <a:ext cx="1095375" cy="365125"/>
          </a:xfrm>
        </p:spPr>
        <p:txBody>
          <a:bodyPr/>
          <a:lstStyle/>
          <a:p>
            <a:fld id="{95332C28-CFC6-4A95-B613-BC27F5B74E1C}" type="slidenum">
              <a:rPr lang="en-US" smtClean="0"/>
              <a:pPr/>
              <a:t>29</a:t>
            </a:fld>
            <a:endParaRPr lang="en-US" dirty="0"/>
          </a:p>
        </p:txBody>
      </p:sp>
    </p:spTree>
    <p:extLst>
      <p:ext uri="{BB962C8B-B14F-4D97-AF65-F5344CB8AC3E}">
        <p14:creationId xmlns:p14="http://schemas.microsoft.com/office/powerpoint/2010/main" val="26555159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902423" y="460836"/>
            <a:ext cx="9094843" cy="584200"/>
          </a:xfrm>
        </p:spPr>
        <p:txBody>
          <a:bodyPr/>
          <a:lstStyle/>
          <a:p>
            <a:r>
              <a:rPr lang="en-US" dirty="0" smtClean="0"/>
              <a:t>Leadership</a:t>
            </a:r>
            <a:r>
              <a:rPr lang="en-US" dirty="0"/>
              <a:t> Proposal </a:t>
            </a:r>
            <a:r>
              <a:rPr lang="en-US" dirty="0" smtClean="0"/>
              <a:t>for Consideration and Approval</a:t>
            </a:r>
            <a:endParaRPr lang="en-US" dirty="0"/>
          </a:p>
        </p:txBody>
      </p:sp>
      <p:sp>
        <p:nvSpPr>
          <p:cNvPr id="5" name="Rectangle 4"/>
          <p:cNvSpPr/>
          <p:nvPr/>
        </p:nvSpPr>
        <p:spPr>
          <a:xfrm>
            <a:off x="676656" y="1255480"/>
            <a:ext cx="11201400" cy="5170646"/>
          </a:xfrm>
          <a:prstGeom prst="rect">
            <a:avLst/>
          </a:prstGeom>
        </p:spPr>
        <p:txBody>
          <a:bodyPr wrap="square">
            <a:spAutoFit/>
          </a:bodyPr>
          <a:lstStyle/>
          <a:p>
            <a:r>
              <a:rPr lang="en-US" sz="2200" b="1" dirty="0">
                <a:solidFill>
                  <a:srgbClr val="176B95"/>
                </a:solidFill>
              </a:rPr>
              <a:t>Chair</a:t>
            </a:r>
            <a:r>
              <a:rPr lang="en-US" sz="2200" b="1" dirty="0" smtClean="0">
                <a:solidFill>
                  <a:srgbClr val="176B95"/>
                </a:solidFill>
              </a:rPr>
              <a:t>:  </a:t>
            </a:r>
            <a:r>
              <a:rPr lang="en-US" sz="2200" dirty="0">
                <a:solidFill>
                  <a:schemeClr val="tx1">
                    <a:lumMod val="65000"/>
                    <a:lumOff val="35000"/>
                  </a:schemeClr>
                </a:solidFill>
              </a:rPr>
              <a:t>Judy Shlay, Denver Public Health</a:t>
            </a:r>
          </a:p>
          <a:p>
            <a:r>
              <a:rPr lang="en-US" sz="2200" dirty="0">
                <a:solidFill>
                  <a:schemeClr val="tx1">
                    <a:lumMod val="65000"/>
                    <a:lumOff val="35000"/>
                  </a:schemeClr>
                </a:solidFill>
              </a:rPr>
              <a:t/>
            </a:r>
            <a:br>
              <a:rPr lang="en-US" sz="2200" dirty="0">
                <a:solidFill>
                  <a:schemeClr val="tx1">
                    <a:lumMod val="65000"/>
                    <a:lumOff val="35000"/>
                  </a:schemeClr>
                </a:solidFill>
              </a:rPr>
            </a:br>
            <a:r>
              <a:rPr lang="en-US" sz="2200" b="1" dirty="0">
                <a:solidFill>
                  <a:srgbClr val="176B95"/>
                </a:solidFill>
              </a:rPr>
              <a:t>Vice Chair: </a:t>
            </a:r>
            <a:r>
              <a:rPr lang="en-US" sz="2200" b="1" dirty="0" smtClean="0">
                <a:solidFill>
                  <a:srgbClr val="176B95"/>
                </a:solidFill>
              </a:rPr>
              <a:t> </a:t>
            </a:r>
            <a:r>
              <a:rPr lang="en-US" sz="2200" dirty="0" smtClean="0">
                <a:solidFill>
                  <a:schemeClr val="tx1">
                    <a:lumMod val="65000"/>
                    <a:lumOff val="35000"/>
                  </a:schemeClr>
                </a:solidFill>
              </a:rPr>
              <a:t>Jacquie </a:t>
            </a:r>
            <a:r>
              <a:rPr lang="en-US" sz="2200" dirty="0">
                <a:solidFill>
                  <a:schemeClr val="tx1">
                    <a:lumMod val="65000"/>
                    <a:lumOff val="35000"/>
                  </a:schemeClr>
                </a:solidFill>
              </a:rPr>
              <a:t>Stanton, Denver Public Schools, Community Association of Black Social Workers</a:t>
            </a:r>
          </a:p>
          <a:p>
            <a:endParaRPr lang="en-US" sz="2200" dirty="0">
              <a:solidFill>
                <a:schemeClr val="tx1">
                  <a:lumMod val="65000"/>
                  <a:lumOff val="35000"/>
                </a:schemeClr>
              </a:solidFill>
            </a:endParaRPr>
          </a:p>
          <a:p>
            <a:r>
              <a:rPr lang="en-US" sz="2200" b="1" dirty="0">
                <a:solidFill>
                  <a:srgbClr val="176B95"/>
                </a:solidFill>
              </a:rPr>
              <a:t>Member Chair and Liaison to the Member Advisory Council: </a:t>
            </a:r>
            <a:r>
              <a:rPr lang="en-US" sz="2200" b="1" dirty="0" smtClean="0">
                <a:solidFill>
                  <a:srgbClr val="176B95"/>
                </a:solidFill>
              </a:rPr>
              <a:t> </a:t>
            </a:r>
            <a:r>
              <a:rPr lang="en-US" sz="2200" dirty="0" smtClean="0">
                <a:solidFill>
                  <a:schemeClr val="tx1">
                    <a:lumMod val="65000"/>
                    <a:lumOff val="35000"/>
                  </a:schemeClr>
                </a:solidFill>
              </a:rPr>
              <a:t>Laurie </a:t>
            </a:r>
            <a:r>
              <a:rPr lang="en-US" sz="2200" dirty="0">
                <a:solidFill>
                  <a:schemeClr val="tx1">
                    <a:lumMod val="65000"/>
                    <a:lumOff val="35000"/>
                  </a:schemeClr>
                </a:solidFill>
              </a:rPr>
              <a:t>Gaynor, Health First Colorado</a:t>
            </a:r>
          </a:p>
          <a:p>
            <a:endParaRPr lang="en-US" sz="2200" dirty="0">
              <a:solidFill>
                <a:schemeClr val="tx1">
                  <a:lumMod val="65000"/>
                  <a:lumOff val="35000"/>
                </a:schemeClr>
              </a:solidFill>
            </a:endParaRPr>
          </a:p>
          <a:p>
            <a:r>
              <a:rPr lang="en-US" sz="2200" b="1" dirty="0">
                <a:solidFill>
                  <a:srgbClr val="176B95"/>
                </a:solidFill>
              </a:rPr>
              <a:t>Region 5 Governing Council Representative #1</a:t>
            </a:r>
            <a:r>
              <a:rPr lang="en-US" sz="2200" dirty="0">
                <a:solidFill>
                  <a:srgbClr val="176B95"/>
                </a:solidFill>
              </a:rPr>
              <a:t>: </a:t>
            </a:r>
            <a:r>
              <a:rPr lang="en-US" sz="2200" dirty="0" smtClean="0">
                <a:solidFill>
                  <a:srgbClr val="176B95"/>
                </a:solidFill>
              </a:rPr>
              <a:t> </a:t>
            </a:r>
            <a:r>
              <a:rPr lang="en-US" sz="2200" dirty="0" smtClean="0">
                <a:solidFill>
                  <a:schemeClr val="tx1">
                    <a:lumMod val="65000"/>
                    <a:lumOff val="35000"/>
                  </a:schemeClr>
                </a:solidFill>
              </a:rPr>
              <a:t>Sue </a:t>
            </a:r>
            <a:r>
              <a:rPr lang="en-US" sz="2200" dirty="0">
                <a:solidFill>
                  <a:schemeClr val="tx1">
                    <a:lumMod val="65000"/>
                    <a:lumOff val="35000"/>
                  </a:schemeClr>
                </a:solidFill>
              </a:rPr>
              <a:t>Williamson, Colorado Children’s Healthcare Access Program</a:t>
            </a:r>
          </a:p>
          <a:p>
            <a:r>
              <a:rPr lang="en-US" sz="2200" dirty="0">
                <a:solidFill>
                  <a:schemeClr val="tx1">
                    <a:lumMod val="65000"/>
                    <a:lumOff val="35000"/>
                  </a:schemeClr>
                </a:solidFill>
              </a:rPr>
              <a:t/>
            </a:r>
            <a:br>
              <a:rPr lang="en-US" sz="2200" dirty="0">
                <a:solidFill>
                  <a:schemeClr val="tx1">
                    <a:lumMod val="65000"/>
                    <a:lumOff val="35000"/>
                  </a:schemeClr>
                </a:solidFill>
              </a:rPr>
            </a:br>
            <a:r>
              <a:rPr lang="en-US" sz="2200" b="1" dirty="0">
                <a:solidFill>
                  <a:srgbClr val="176B95"/>
                </a:solidFill>
              </a:rPr>
              <a:t>Region 5 Governing Council Representative #2</a:t>
            </a:r>
            <a:r>
              <a:rPr lang="en-US" sz="2200" dirty="0" smtClean="0">
                <a:solidFill>
                  <a:srgbClr val="176B95"/>
                </a:solidFill>
              </a:rPr>
              <a:t>:  </a:t>
            </a:r>
            <a:r>
              <a:rPr lang="en-US" sz="2200" dirty="0" smtClean="0">
                <a:solidFill>
                  <a:schemeClr val="tx1">
                    <a:lumMod val="65000"/>
                    <a:lumOff val="35000"/>
                  </a:schemeClr>
                </a:solidFill>
              </a:rPr>
              <a:t>Karen </a:t>
            </a:r>
            <a:r>
              <a:rPr lang="en-US" sz="2200" dirty="0">
                <a:solidFill>
                  <a:schemeClr val="tx1">
                    <a:lumMod val="65000"/>
                    <a:lumOff val="35000"/>
                  </a:schemeClr>
                </a:solidFill>
              </a:rPr>
              <a:t>Weber, SCL Health, Caritas Clinic at St Joseph Hospital</a:t>
            </a:r>
          </a:p>
          <a:p>
            <a:endParaRPr lang="en-US" sz="2200" dirty="0">
              <a:solidFill>
                <a:schemeClr val="tx1">
                  <a:lumMod val="65000"/>
                  <a:lumOff val="35000"/>
                </a:schemeClr>
              </a:solidFill>
            </a:endParaRPr>
          </a:p>
          <a:p>
            <a:r>
              <a:rPr lang="en-US" sz="2200" b="1" dirty="0">
                <a:solidFill>
                  <a:srgbClr val="176B95"/>
                </a:solidFill>
              </a:rPr>
              <a:t>State PIAC Representative: </a:t>
            </a:r>
            <a:r>
              <a:rPr lang="en-US" sz="2200" b="1" dirty="0" smtClean="0">
                <a:solidFill>
                  <a:srgbClr val="176B95"/>
                </a:solidFill>
              </a:rPr>
              <a:t> </a:t>
            </a:r>
            <a:r>
              <a:rPr lang="en-US" sz="2200" dirty="0" err="1" smtClean="0">
                <a:solidFill>
                  <a:schemeClr val="tx1">
                    <a:lumMod val="65000"/>
                    <a:lumOff val="35000"/>
                  </a:schemeClr>
                </a:solidFill>
              </a:rPr>
              <a:t>Dede</a:t>
            </a:r>
            <a:r>
              <a:rPr lang="en-US" sz="2200" dirty="0" smtClean="0">
                <a:solidFill>
                  <a:schemeClr val="tx1">
                    <a:lumMod val="65000"/>
                    <a:lumOff val="35000"/>
                  </a:schemeClr>
                </a:solidFill>
              </a:rPr>
              <a:t> </a:t>
            </a:r>
            <a:r>
              <a:rPr lang="en-US" sz="2200" dirty="0">
                <a:solidFill>
                  <a:schemeClr val="tx1">
                    <a:lumMod val="65000"/>
                    <a:lumOff val="35000"/>
                  </a:schemeClr>
                </a:solidFill>
              </a:rPr>
              <a:t>De Percin, Mile High Health Alliance</a:t>
            </a:r>
          </a:p>
        </p:txBody>
      </p:sp>
    </p:spTree>
    <p:extLst>
      <p:ext uri="{BB962C8B-B14F-4D97-AF65-F5344CB8AC3E}">
        <p14:creationId xmlns:p14="http://schemas.microsoft.com/office/powerpoint/2010/main" val="42403145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265895-19A2-C74F-A5A0-7D84154A63F1}"/>
              </a:ext>
            </a:extLst>
          </p:cNvPr>
          <p:cNvSpPr/>
          <p:nvPr/>
        </p:nvSpPr>
        <p:spPr>
          <a:xfrm>
            <a:off x="0" y="0"/>
            <a:ext cx="12192000" cy="6858000"/>
          </a:xfrm>
          <a:prstGeom prst="rect">
            <a:avLst/>
          </a:prstGeom>
          <a:solidFill>
            <a:srgbClr val="0E6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630CB69-26B9-9640-B44F-D48A69D24A46}"/>
              </a:ext>
            </a:extLst>
          </p:cNvPr>
          <p:cNvSpPr/>
          <p:nvPr/>
        </p:nvSpPr>
        <p:spPr>
          <a:xfrm rot="2707007">
            <a:off x="6457453" y="-15754"/>
            <a:ext cx="8906874" cy="14164060"/>
          </a:xfrm>
          <a:prstGeom prst="rect">
            <a:avLst/>
          </a:prstGeom>
          <a:solidFill>
            <a:srgbClr val="609ACC">
              <a:alpha val="70000"/>
            </a:srgbClr>
          </a:solidFill>
          <a:ln>
            <a:noFill/>
          </a:ln>
          <a:effectLst>
            <a:outerShdw blurRad="254000" dist="38100" dir="13500000" algn="br" rotWithShape="0">
              <a:srgbClr val="002060">
                <a:alpha val="40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1920E08-8FEC-F440-B37B-74A80A413C9B}"/>
              </a:ext>
            </a:extLst>
          </p:cNvPr>
          <p:cNvPicPr>
            <a:picLocks noChangeAspect="1"/>
          </p:cNvPicPr>
          <p:nvPr/>
        </p:nvPicPr>
        <p:blipFill>
          <a:blip r:embed="rId2"/>
          <a:stretch>
            <a:fillRect/>
          </a:stretch>
        </p:blipFill>
        <p:spPr>
          <a:xfrm>
            <a:off x="9217151" y="5490897"/>
            <a:ext cx="2278955" cy="979385"/>
          </a:xfrm>
          <a:prstGeom prst="rect">
            <a:avLst/>
          </a:prstGeom>
        </p:spPr>
      </p:pic>
      <p:sp>
        <p:nvSpPr>
          <p:cNvPr id="8" name="TextBox 7">
            <a:extLst>
              <a:ext uri="{FF2B5EF4-FFF2-40B4-BE49-F238E27FC236}">
                <a16:creationId xmlns:a16="http://schemas.microsoft.com/office/drawing/2014/main" id="{7B68D1BB-C13E-9647-91E2-A164DD50E6A6}"/>
              </a:ext>
            </a:extLst>
          </p:cNvPr>
          <p:cNvSpPr txBox="1"/>
          <p:nvPr/>
        </p:nvSpPr>
        <p:spPr>
          <a:xfrm>
            <a:off x="296998" y="2739346"/>
            <a:ext cx="9811004" cy="1569660"/>
          </a:xfrm>
          <a:prstGeom prst="rect">
            <a:avLst/>
          </a:prstGeom>
          <a:noFill/>
        </p:spPr>
        <p:txBody>
          <a:bodyPr wrap="square" rtlCol="0">
            <a:spAutoFit/>
          </a:bodyPr>
          <a:lstStyle/>
          <a:p>
            <a:r>
              <a:rPr lang="en-US" sz="3200" dirty="0" smtClean="0">
                <a:solidFill>
                  <a:schemeClr val="bg1"/>
                </a:solidFill>
                <a:latin typeface="Arial" panose="020B0604020202020204" pitchFamily="34" charset="0"/>
                <a:cs typeface="Arial" panose="020B0604020202020204" pitchFamily="34" charset="0"/>
              </a:rPr>
              <a:t>PRIMARY CARE PROVIDER NETWORK PERFORMANCE</a:t>
            </a:r>
          </a:p>
          <a:p>
            <a:pPr marL="457200" indent="-457200">
              <a:buFont typeface="Arial" panose="020B0604020202020204" pitchFamily="34" charset="0"/>
              <a:buChar char="•"/>
            </a:pPr>
            <a:r>
              <a:rPr lang="en-US" sz="3200" dirty="0" smtClean="0">
                <a:solidFill>
                  <a:schemeClr val="bg1"/>
                </a:solidFill>
                <a:latin typeface="Arial" panose="020B0604020202020204" pitchFamily="34" charset="0"/>
                <a:cs typeface="Arial" panose="020B0604020202020204" pitchFamily="34" charset="0"/>
              </a:rPr>
              <a:t>Kelly Marshall</a:t>
            </a:r>
            <a:endParaRPr lang="en-US" sz="3200" dirty="0" smtClean="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84769D1D-0EAF-A04A-91A6-902540E44115}"/>
              </a:ext>
            </a:extLst>
          </p:cNvPr>
          <p:cNvCxnSpPr>
            <a:cxnSpLocks/>
          </p:cNvCxnSpPr>
          <p:nvPr/>
        </p:nvCxnSpPr>
        <p:spPr>
          <a:xfrm>
            <a:off x="-109728" y="2552962"/>
            <a:ext cx="92171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AE2335D-90AF-ED4F-8C3C-74972B9BE354}"/>
              </a:ext>
            </a:extLst>
          </p:cNvPr>
          <p:cNvSpPr txBox="1"/>
          <p:nvPr/>
        </p:nvSpPr>
        <p:spPr>
          <a:xfrm>
            <a:off x="13173075" y="742950"/>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57975FAD-BB37-DB43-AB49-AA3D9F837980}"/>
              </a:ext>
            </a:extLst>
          </p:cNvPr>
          <p:cNvSpPr txBox="1"/>
          <p:nvPr/>
        </p:nvSpPr>
        <p:spPr>
          <a:xfrm>
            <a:off x="296998" y="390144"/>
            <a:ext cx="11241024" cy="1538883"/>
          </a:xfrm>
          <a:prstGeom prst="rect">
            <a:avLst/>
          </a:prstGeom>
          <a:noFill/>
        </p:spPr>
        <p:txBody>
          <a:bodyPr wrap="square" rtlCol="0">
            <a:spAutoFit/>
          </a:bodyPr>
          <a:lstStyle/>
          <a:p>
            <a:r>
              <a:rPr lang="en-US" sz="4000" dirty="0" smtClean="0">
                <a:solidFill>
                  <a:schemeClr val="bg1"/>
                </a:solidFill>
                <a:latin typeface="Arial" panose="020B0604020202020204" pitchFamily="34" charset="0"/>
                <a:cs typeface="Arial" panose="020B0604020202020204" pitchFamily="34" charset="0"/>
              </a:rPr>
              <a:t>REGIONAL PERFORMANCE – </a:t>
            </a:r>
          </a:p>
          <a:p>
            <a:endParaRPr lang="en-US" sz="1400" dirty="0" smtClean="0">
              <a:solidFill>
                <a:schemeClr val="bg1"/>
              </a:solidFill>
              <a:latin typeface="Arial" panose="020B0604020202020204" pitchFamily="34" charset="0"/>
              <a:cs typeface="Arial" panose="020B0604020202020204" pitchFamily="34" charset="0"/>
            </a:endParaRPr>
          </a:p>
          <a:p>
            <a:r>
              <a:rPr lang="en-US" sz="4000" dirty="0" smtClean="0">
                <a:solidFill>
                  <a:schemeClr val="bg1"/>
                </a:solidFill>
                <a:latin typeface="Arial" panose="020B0604020202020204" pitchFamily="34" charset="0"/>
                <a:cs typeface="Arial" panose="020B0604020202020204" pitchFamily="34" charset="0"/>
              </a:rPr>
              <a:t>PHYSICAL HEALTH CONCEPTUAL OVERVIEW</a:t>
            </a:r>
            <a:endParaRPr lang="en-US" sz="4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89359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COA’s Provider Network for Region 3 &amp; Region 5</a:t>
            </a:r>
          </a:p>
        </p:txBody>
      </p:sp>
      <p:pic>
        <p:nvPicPr>
          <p:cNvPr id="7" name="Content Placeholder 6">
            <a:extLst>
              <a:ext uri="{FF2B5EF4-FFF2-40B4-BE49-F238E27FC236}">
                <a16:creationId xmlns:a16="http://schemas.microsoft.com/office/drawing/2014/main" id="{666391A3-9CBA-F44A-ACF0-BC94E5982FDB}"/>
              </a:ext>
            </a:extLst>
          </p:cNvPr>
          <p:cNvPicPr>
            <a:picLocks noGrp="1" noChangeAspect="1"/>
          </p:cNvPicPr>
          <p:nvPr>
            <p:ph sz="half" idx="4294967295"/>
          </p:nvPr>
        </p:nvPicPr>
        <p:blipFill rotWithShape="1">
          <a:blip r:embed="rId2"/>
          <a:srcRect l="4063" t="15616" r="61771" b="19629"/>
          <a:stretch/>
        </p:blipFill>
        <p:spPr>
          <a:xfrm>
            <a:off x="1153886" y="1149462"/>
            <a:ext cx="4207102" cy="3678238"/>
          </a:xfrm>
          <a:prstGeom prst="rect">
            <a:avLst/>
          </a:prstGeom>
        </p:spPr>
      </p:pic>
      <p:pic>
        <p:nvPicPr>
          <p:cNvPr id="9" name="Content Placeholder 8">
            <a:extLst>
              <a:ext uri="{FF2B5EF4-FFF2-40B4-BE49-F238E27FC236}">
                <a16:creationId xmlns:a16="http://schemas.microsoft.com/office/drawing/2014/main" id="{BF8C616C-293E-2E4C-9A8E-656EA80CD78B}"/>
              </a:ext>
            </a:extLst>
          </p:cNvPr>
          <p:cNvPicPr>
            <a:picLocks noGrp="1" noChangeAspect="1"/>
          </p:cNvPicPr>
          <p:nvPr>
            <p:ph sz="quarter" idx="4294967295"/>
          </p:nvPr>
        </p:nvPicPr>
        <p:blipFill>
          <a:blip r:embed="rId3"/>
          <a:stretch>
            <a:fillRect/>
          </a:stretch>
        </p:blipFill>
        <p:spPr>
          <a:xfrm>
            <a:off x="6364968" y="1560399"/>
            <a:ext cx="4879975" cy="2887662"/>
          </a:xfrm>
          <a:prstGeom prst="rect">
            <a:avLst/>
          </a:prstGeom>
        </p:spPr>
      </p:pic>
      <p:pic>
        <p:nvPicPr>
          <p:cNvPr id="8" name="Picture 7">
            <a:extLst>
              <a:ext uri="{FF2B5EF4-FFF2-40B4-BE49-F238E27FC236}">
                <a16:creationId xmlns:a16="http://schemas.microsoft.com/office/drawing/2014/main" id="{F7ED4A78-D3B9-2545-A195-5929A8866923}"/>
              </a:ext>
            </a:extLst>
          </p:cNvPr>
          <p:cNvPicPr>
            <a:picLocks noChangeAspect="1"/>
          </p:cNvPicPr>
          <p:nvPr/>
        </p:nvPicPr>
        <p:blipFill>
          <a:blip r:embed="rId4"/>
          <a:stretch>
            <a:fillRect/>
          </a:stretch>
        </p:blipFill>
        <p:spPr>
          <a:xfrm>
            <a:off x="2918165" y="4932126"/>
            <a:ext cx="5670663" cy="1832468"/>
          </a:xfrm>
          <a:prstGeom prst="rect">
            <a:avLst/>
          </a:prstGeom>
        </p:spPr>
      </p:pic>
    </p:spTree>
    <p:extLst>
      <p:ext uri="{BB962C8B-B14F-4D97-AF65-F5344CB8AC3E}">
        <p14:creationId xmlns:p14="http://schemas.microsoft.com/office/powerpoint/2010/main" val="17226068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701298A-4AE2-AA40-A287-B13204A1CCA4}"/>
              </a:ext>
            </a:extLst>
          </p:cNvPr>
          <p:cNvSpPr txBox="1"/>
          <p:nvPr/>
        </p:nvSpPr>
        <p:spPr>
          <a:xfrm>
            <a:off x="268459" y="217129"/>
            <a:ext cx="11248409" cy="553998"/>
          </a:xfrm>
          <a:prstGeom prst="rect">
            <a:avLst/>
          </a:prstGeom>
          <a:noFill/>
        </p:spPr>
        <p:txBody>
          <a:bodyPr wrap="square" rtlCol="0">
            <a:spAutoFit/>
          </a:bodyPr>
          <a:lstStyle/>
          <a:p>
            <a:r>
              <a:rPr lang="en-US" sz="3000" dirty="0" smtClean="0">
                <a:solidFill>
                  <a:schemeClr val="tx1">
                    <a:lumMod val="65000"/>
                    <a:lumOff val="35000"/>
                  </a:schemeClr>
                </a:solidFill>
                <a:latin typeface="Arial" panose="020B0604020202020204" pitchFamily="34" charset="0"/>
                <a:cs typeface="Arial" panose="020B0604020202020204" pitchFamily="34" charset="0"/>
              </a:rPr>
              <a:t>PRACTICE </a:t>
            </a:r>
            <a:r>
              <a:rPr lang="en-US" sz="3000" dirty="0">
                <a:solidFill>
                  <a:schemeClr val="tx1">
                    <a:lumMod val="65000"/>
                    <a:lumOff val="35000"/>
                  </a:schemeClr>
                </a:solidFill>
                <a:latin typeface="Arial" panose="020B0604020202020204" pitchFamily="34" charset="0"/>
                <a:cs typeface="Arial" panose="020B0604020202020204" pitchFamily="34" charset="0"/>
              </a:rPr>
              <a:t>PERFORMANCE SCORECARD (SFY </a:t>
            </a:r>
            <a:r>
              <a:rPr lang="en-US" sz="3000" dirty="0" smtClean="0">
                <a:solidFill>
                  <a:schemeClr val="tx1">
                    <a:lumMod val="65000"/>
                    <a:lumOff val="35000"/>
                  </a:schemeClr>
                </a:solidFill>
                <a:latin typeface="Arial" panose="020B0604020202020204" pitchFamily="34" charset="0"/>
                <a:cs typeface="Arial" panose="020B0604020202020204" pitchFamily="34" charset="0"/>
              </a:rPr>
              <a:t>2018-19</a:t>
            </a:r>
            <a:r>
              <a:rPr lang="en-US" sz="3000" dirty="0">
                <a:solidFill>
                  <a:schemeClr val="tx1">
                    <a:lumMod val="65000"/>
                    <a:lumOff val="35000"/>
                  </a:schemeClr>
                </a:solidFill>
                <a:latin typeface="Arial" panose="020B0604020202020204" pitchFamily="34" charset="0"/>
                <a:cs typeface="Arial" panose="020B0604020202020204" pitchFamily="34" charset="0"/>
              </a:rPr>
              <a:t>) </a:t>
            </a:r>
          </a:p>
        </p:txBody>
      </p:sp>
      <p:cxnSp>
        <p:nvCxnSpPr>
          <p:cNvPr id="11" name="Straight Connector 10">
            <a:extLst>
              <a:ext uri="{FF2B5EF4-FFF2-40B4-BE49-F238E27FC236}">
                <a16:creationId xmlns:a16="http://schemas.microsoft.com/office/drawing/2014/main" id="{AEE2AF84-83A2-4847-BC01-9346126238D3}"/>
              </a:ext>
            </a:extLst>
          </p:cNvPr>
          <p:cNvCxnSpPr>
            <a:cxnSpLocks/>
          </p:cNvCxnSpPr>
          <p:nvPr/>
        </p:nvCxnSpPr>
        <p:spPr>
          <a:xfrm flipV="1">
            <a:off x="982" y="733291"/>
            <a:ext cx="7875692" cy="1"/>
          </a:xfrm>
          <a:prstGeom prst="line">
            <a:avLst/>
          </a:prstGeom>
          <a:ln w="34925">
            <a:solidFill>
              <a:srgbClr val="176B9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921B6FE-3E25-AA40-9E99-B96211166713}"/>
              </a:ext>
            </a:extLst>
          </p:cNvPr>
          <p:cNvPicPr>
            <a:picLocks noChangeAspect="1"/>
          </p:cNvPicPr>
          <p:nvPr/>
        </p:nvPicPr>
        <p:blipFill>
          <a:blip r:embed="rId3"/>
          <a:stretch>
            <a:fillRect/>
          </a:stretch>
        </p:blipFill>
        <p:spPr>
          <a:xfrm>
            <a:off x="1346942" y="1047803"/>
            <a:ext cx="9091441" cy="5075590"/>
          </a:xfrm>
          <a:prstGeom prst="rect">
            <a:avLst/>
          </a:prstGeom>
        </p:spPr>
      </p:pic>
    </p:spTree>
    <p:extLst>
      <p:ext uri="{BB962C8B-B14F-4D97-AF65-F5344CB8AC3E}">
        <p14:creationId xmlns:p14="http://schemas.microsoft.com/office/powerpoint/2010/main" val="19587867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018BC03-D718-924C-9325-B9C89A63813E}"/>
              </a:ext>
            </a:extLst>
          </p:cNvPr>
          <p:cNvSpPr txBox="1"/>
          <p:nvPr/>
        </p:nvSpPr>
        <p:spPr>
          <a:xfrm>
            <a:off x="268459" y="217129"/>
            <a:ext cx="11677356" cy="553998"/>
          </a:xfrm>
          <a:prstGeom prst="rect">
            <a:avLst/>
          </a:prstGeom>
          <a:noFill/>
        </p:spPr>
        <p:txBody>
          <a:bodyPr wrap="square" rtlCol="0">
            <a:spAutoFit/>
          </a:bodyPr>
          <a:lstStyle/>
          <a:p>
            <a:r>
              <a:rPr lang="en-US" sz="3000" dirty="0">
                <a:solidFill>
                  <a:schemeClr val="tx1">
                    <a:lumMod val="65000"/>
                    <a:lumOff val="35000"/>
                  </a:schemeClr>
                </a:solidFill>
                <a:latin typeface="Arial" panose="020B0604020202020204" pitchFamily="34" charset="0"/>
                <a:cs typeface="Arial" panose="020B0604020202020204" pitchFamily="34" charset="0"/>
              </a:rPr>
              <a:t>VALUE-BASED PAYMENT </a:t>
            </a:r>
            <a:r>
              <a:rPr lang="en-US" sz="3000" dirty="0" smtClean="0">
                <a:solidFill>
                  <a:schemeClr val="tx1">
                    <a:lumMod val="65000"/>
                    <a:lumOff val="35000"/>
                  </a:schemeClr>
                </a:solidFill>
                <a:latin typeface="Arial" panose="020B0604020202020204" pitchFamily="34" charset="0"/>
                <a:cs typeface="Arial" panose="020B0604020202020204" pitchFamily="34" charset="0"/>
              </a:rPr>
              <a:t>DRAFT FRAMEWORK/PHILOSOPHY</a:t>
            </a:r>
            <a:endParaRPr lang="en-US" sz="30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0F06BDC6-01BA-BC43-B08D-91757CE861AC}"/>
              </a:ext>
            </a:extLst>
          </p:cNvPr>
          <p:cNvCxnSpPr>
            <a:cxnSpLocks/>
          </p:cNvCxnSpPr>
          <p:nvPr/>
        </p:nvCxnSpPr>
        <p:spPr>
          <a:xfrm flipV="1">
            <a:off x="-63186" y="733290"/>
            <a:ext cx="7596357" cy="1"/>
          </a:xfrm>
          <a:prstGeom prst="line">
            <a:avLst/>
          </a:prstGeom>
          <a:ln w="34925">
            <a:solidFill>
              <a:srgbClr val="176B95"/>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C8B442BE-484F-3549-9A76-0DB7F352D42C}"/>
              </a:ext>
            </a:extLst>
          </p:cNvPr>
          <p:cNvSpPr>
            <a:spLocks noGrp="1"/>
          </p:cNvSpPr>
          <p:nvPr>
            <p:ph type="sldNum" sz="quarter" idx="4"/>
          </p:nvPr>
        </p:nvSpPr>
        <p:spPr/>
        <p:txBody>
          <a:bodyPr/>
          <a:lstStyle/>
          <a:p>
            <a:fld id="{E05C7505-FFE6-0943-BB9C-73C5E035EC26}" type="slidenum">
              <a:rPr lang="en-US" smtClean="0"/>
              <a:pPr/>
              <a:t>33</a:t>
            </a:fld>
            <a:endParaRPr lang="en-US" dirty="0"/>
          </a:p>
        </p:txBody>
      </p:sp>
      <p:pic>
        <p:nvPicPr>
          <p:cNvPr id="6" name="Picture 5">
            <a:extLst>
              <a:ext uri="{FF2B5EF4-FFF2-40B4-BE49-F238E27FC236}">
                <a16:creationId xmlns:a16="http://schemas.microsoft.com/office/drawing/2014/main" id="{F62BC394-683B-C346-961E-5488FDF01374}"/>
              </a:ext>
            </a:extLst>
          </p:cNvPr>
          <p:cNvPicPr>
            <a:picLocks noChangeAspect="1"/>
          </p:cNvPicPr>
          <p:nvPr/>
        </p:nvPicPr>
        <p:blipFill>
          <a:blip r:embed="rId2"/>
          <a:stretch>
            <a:fillRect/>
          </a:stretch>
        </p:blipFill>
        <p:spPr>
          <a:xfrm>
            <a:off x="787791" y="860756"/>
            <a:ext cx="9059587" cy="5750991"/>
          </a:xfrm>
          <a:prstGeom prst="rect">
            <a:avLst/>
          </a:prstGeom>
        </p:spPr>
      </p:pic>
    </p:spTree>
    <p:extLst>
      <p:ext uri="{BB962C8B-B14F-4D97-AF65-F5344CB8AC3E}">
        <p14:creationId xmlns:p14="http://schemas.microsoft.com/office/powerpoint/2010/main" val="10680207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State PIAC Update</a:t>
            </a:r>
            <a:endParaRPr lang="en-US" dirty="0"/>
          </a:p>
        </p:txBody>
      </p:sp>
      <p:pic>
        <p:nvPicPr>
          <p:cNvPr id="4" name="Picture 3"/>
          <p:cNvPicPr>
            <a:picLocks noChangeAspect="1"/>
          </p:cNvPicPr>
          <p:nvPr/>
        </p:nvPicPr>
        <p:blipFill>
          <a:blip r:embed="rId2"/>
          <a:stretch>
            <a:fillRect/>
          </a:stretch>
        </p:blipFill>
        <p:spPr>
          <a:xfrm>
            <a:off x="878190" y="1625600"/>
            <a:ext cx="10198327" cy="4902200"/>
          </a:xfrm>
          <a:prstGeom prst="rect">
            <a:avLst/>
          </a:prstGeom>
        </p:spPr>
      </p:pic>
    </p:spTree>
    <p:extLst>
      <p:ext uri="{BB962C8B-B14F-4D97-AF65-F5344CB8AC3E}">
        <p14:creationId xmlns:p14="http://schemas.microsoft.com/office/powerpoint/2010/main" val="1701442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265895-19A2-C74F-A5A0-7D84154A63F1}"/>
              </a:ext>
            </a:extLst>
          </p:cNvPr>
          <p:cNvSpPr/>
          <p:nvPr/>
        </p:nvSpPr>
        <p:spPr>
          <a:xfrm>
            <a:off x="0" y="0"/>
            <a:ext cx="12192000" cy="6858000"/>
          </a:xfrm>
          <a:prstGeom prst="rect">
            <a:avLst/>
          </a:prstGeom>
          <a:solidFill>
            <a:srgbClr val="0E6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630CB69-26B9-9640-B44F-D48A69D24A46}"/>
              </a:ext>
            </a:extLst>
          </p:cNvPr>
          <p:cNvSpPr/>
          <p:nvPr/>
        </p:nvSpPr>
        <p:spPr>
          <a:xfrm rot="2707007">
            <a:off x="6457453" y="-15754"/>
            <a:ext cx="8906874" cy="14164060"/>
          </a:xfrm>
          <a:prstGeom prst="rect">
            <a:avLst/>
          </a:prstGeom>
          <a:solidFill>
            <a:srgbClr val="609ACC">
              <a:alpha val="70000"/>
            </a:srgbClr>
          </a:solidFill>
          <a:ln>
            <a:noFill/>
          </a:ln>
          <a:effectLst>
            <a:outerShdw blurRad="254000" dist="38100" dir="13500000" algn="br" rotWithShape="0">
              <a:srgbClr val="002060">
                <a:alpha val="40000"/>
              </a:srgb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1920E08-8FEC-F440-B37B-74A80A413C9B}"/>
              </a:ext>
            </a:extLst>
          </p:cNvPr>
          <p:cNvPicPr>
            <a:picLocks noChangeAspect="1"/>
          </p:cNvPicPr>
          <p:nvPr/>
        </p:nvPicPr>
        <p:blipFill>
          <a:blip r:embed="rId2"/>
          <a:stretch>
            <a:fillRect/>
          </a:stretch>
        </p:blipFill>
        <p:spPr>
          <a:xfrm>
            <a:off x="9217151" y="5490897"/>
            <a:ext cx="2278955" cy="979385"/>
          </a:xfrm>
          <a:prstGeom prst="rect">
            <a:avLst/>
          </a:prstGeom>
        </p:spPr>
      </p:pic>
      <p:sp>
        <p:nvSpPr>
          <p:cNvPr id="7" name="TextBox 6">
            <a:extLst>
              <a:ext uri="{FF2B5EF4-FFF2-40B4-BE49-F238E27FC236}">
                <a16:creationId xmlns:a16="http://schemas.microsoft.com/office/drawing/2014/main" id="{57975FAD-BB37-DB43-AB49-AA3D9F837980}"/>
              </a:ext>
            </a:extLst>
          </p:cNvPr>
          <p:cNvSpPr txBox="1"/>
          <p:nvPr/>
        </p:nvSpPr>
        <p:spPr>
          <a:xfrm>
            <a:off x="296998" y="390144"/>
            <a:ext cx="11241024" cy="1538883"/>
          </a:xfrm>
          <a:prstGeom prst="rect">
            <a:avLst/>
          </a:prstGeom>
          <a:noFill/>
        </p:spPr>
        <p:txBody>
          <a:bodyPr wrap="square" rtlCol="0">
            <a:spAutoFit/>
          </a:bodyPr>
          <a:lstStyle/>
          <a:p>
            <a:r>
              <a:rPr lang="en-US" sz="4000" dirty="0" smtClean="0">
                <a:solidFill>
                  <a:schemeClr val="bg1"/>
                </a:solidFill>
                <a:latin typeface="Arial" panose="020B0604020202020204" pitchFamily="34" charset="0"/>
                <a:cs typeface="Arial" panose="020B0604020202020204" pitchFamily="34" charset="0"/>
              </a:rPr>
              <a:t>REGIONAL PERFORMANCE – </a:t>
            </a:r>
          </a:p>
          <a:p>
            <a:endParaRPr lang="en-US" sz="1400" dirty="0" smtClean="0">
              <a:solidFill>
                <a:schemeClr val="bg1"/>
              </a:solidFill>
              <a:latin typeface="Arial" panose="020B0604020202020204" pitchFamily="34" charset="0"/>
              <a:cs typeface="Arial" panose="020B0604020202020204" pitchFamily="34" charset="0"/>
            </a:endParaRPr>
          </a:p>
          <a:p>
            <a:r>
              <a:rPr lang="en-US" sz="4000" dirty="0" smtClean="0">
                <a:solidFill>
                  <a:schemeClr val="bg1"/>
                </a:solidFill>
                <a:latin typeface="Arial" panose="020B0604020202020204" pitchFamily="34" charset="0"/>
                <a:cs typeface="Arial" panose="020B0604020202020204" pitchFamily="34" charset="0"/>
              </a:rPr>
              <a:t>PHYSICAL HEALTH CONCEPTUAL OVERVIEW</a:t>
            </a:r>
            <a:endParaRPr lang="en-US" sz="40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B68D1BB-C13E-9647-91E2-A164DD50E6A6}"/>
              </a:ext>
            </a:extLst>
          </p:cNvPr>
          <p:cNvSpPr txBox="1"/>
          <p:nvPr/>
        </p:nvSpPr>
        <p:spPr>
          <a:xfrm>
            <a:off x="296998" y="2685510"/>
            <a:ext cx="9811004" cy="1077218"/>
          </a:xfrm>
          <a:prstGeom prst="rect">
            <a:avLst/>
          </a:prstGeom>
          <a:noFill/>
        </p:spPr>
        <p:txBody>
          <a:bodyPr wrap="square" rtlCol="0">
            <a:spAutoFit/>
          </a:bodyPr>
          <a:lstStyle/>
          <a:p>
            <a:r>
              <a:rPr lang="en-US" sz="3200" dirty="0" smtClean="0">
                <a:solidFill>
                  <a:schemeClr val="bg1"/>
                </a:solidFill>
                <a:latin typeface="Arial" panose="020B0604020202020204" pitchFamily="34" charset="0"/>
                <a:cs typeface="Arial" panose="020B0604020202020204" pitchFamily="34" charset="0"/>
              </a:rPr>
              <a:t>PAY FOR PERFORMANCE – PHYSICAL HEALTH</a:t>
            </a:r>
          </a:p>
          <a:p>
            <a:pPr marL="457200" indent="-457200">
              <a:buFont typeface="Arial" panose="020B0604020202020204" pitchFamily="34" charset="0"/>
              <a:buChar char="•"/>
            </a:pPr>
            <a:r>
              <a:rPr lang="en-US" sz="3200" dirty="0" smtClean="0">
                <a:solidFill>
                  <a:schemeClr val="bg1"/>
                </a:solidFill>
                <a:latin typeface="Arial" panose="020B0604020202020204" pitchFamily="34" charset="0"/>
                <a:cs typeface="Arial" panose="020B0604020202020204" pitchFamily="34" charset="0"/>
              </a:rPr>
              <a:t>Catherine Morrisey and </a:t>
            </a:r>
            <a:r>
              <a:rPr lang="en-US" sz="3200" dirty="0" smtClean="0">
                <a:solidFill>
                  <a:schemeClr val="bg1"/>
                </a:solidFill>
                <a:latin typeface="Arial" panose="020B0604020202020204" pitchFamily="34" charset="0"/>
                <a:cs typeface="Arial" panose="020B0604020202020204" pitchFamily="34" charset="0"/>
              </a:rPr>
              <a:t>Kelly Marshall</a:t>
            </a:r>
            <a:endParaRPr lang="en-US" sz="3200" dirty="0" smtClean="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84769D1D-0EAF-A04A-91A6-902540E44115}"/>
              </a:ext>
            </a:extLst>
          </p:cNvPr>
          <p:cNvCxnSpPr>
            <a:cxnSpLocks/>
          </p:cNvCxnSpPr>
          <p:nvPr/>
        </p:nvCxnSpPr>
        <p:spPr>
          <a:xfrm>
            <a:off x="-109728" y="2552962"/>
            <a:ext cx="92171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AE2335D-90AF-ED4F-8C3C-74972B9BE354}"/>
              </a:ext>
            </a:extLst>
          </p:cNvPr>
          <p:cNvSpPr txBox="1"/>
          <p:nvPr/>
        </p:nvSpPr>
        <p:spPr>
          <a:xfrm>
            <a:off x="13173075" y="74295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767450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B21D99-D0CD-F54F-82C3-D77AD08E8B76}"/>
              </a:ext>
            </a:extLst>
          </p:cNvPr>
          <p:cNvSpPr txBox="1"/>
          <p:nvPr/>
        </p:nvSpPr>
        <p:spPr>
          <a:xfrm>
            <a:off x="268459" y="361507"/>
            <a:ext cx="10215243" cy="646331"/>
          </a:xfrm>
          <a:prstGeom prst="rect">
            <a:avLst/>
          </a:prstGeom>
          <a:noFill/>
        </p:spPr>
        <p:txBody>
          <a:bodyPr wrap="square" rtlCol="0">
            <a:spAutoFit/>
          </a:bodyPr>
          <a:lstStyle/>
          <a:p>
            <a:r>
              <a:rPr lang="en-US" sz="3600" dirty="0">
                <a:solidFill>
                  <a:schemeClr val="tx1">
                    <a:lumMod val="65000"/>
                    <a:lumOff val="35000"/>
                  </a:schemeClr>
                </a:solidFill>
                <a:latin typeface="Arial" panose="020B0604020202020204" pitchFamily="34" charset="0"/>
                <a:cs typeface="Arial" panose="020B0604020202020204" pitchFamily="34" charset="0"/>
              </a:rPr>
              <a:t>AGENDA</a:t>
            </a:r>
          </a:p>
        </p:txBody>
      </p:sp>
      <p:cxnSp>
        <p:nvCxnSpPr>
          <p:cNvPr id="5" name="Straight Connector 4">
            <a:extLst>
              <a:ext uri="{FF2B5EF4-FFF2-40B4-BE49-F238E27FC236}">
                <a16:creationId xmlns:a16="http://schemas.microsoft.com/office/drawing/2014/main" id="{B34D5CEB-8B72-9049-A479-874CD282A11B}"/>
              </a:ext>
            </a:extLst>
          </p:cNvPr>
          <p:cNvCxnSpPr>
            <a:cxnSpLocks/>
          </p:cNvCxnSpPr>
          <p:nvPr/>
        </p:nvCxnSpPr>
        <p:spPr>
          <a:xfrm>
            <a:off x="982" y="989960"/>
            <a:ext cx="3934444" cy="0"/>
          </a:xfrm>
          <a:prstGeom prst="line">
            <a:avLst/>
          </a:prstGeom>
          <a:ln w="34925">
            <a:solidFill>
              <a:srgbClr val="176B9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3723612-456A-0844-9904-813F926F62C0}"/>
              </a:ext>
            </a:extLst>
          </p:cNvPr>
          <p:cNvSpPr txBox="1"/>
          <p:nvPr/>
        </p:nvSpPr>
        <p:spPr>
          <a:xfrm>
            <a:off x="2988369" y="1707837"/>
            <a:ext cx="7866714" cy="3323987"/>
          </a:xfrm>
          <a:prstGeom prst="rect">
            <a:avLst/>
          </a:prstGeom>
          <a:noFill/>
        </p:spPr>
        <p:txBody>
          <a:bodyPr wrap="square" rtlCol="0">
            <a:spAutoFit/>
          </a:bodyPr>
          <a:lstStyle/>
          <a:p>
            <a:pPr marL="457200" indent="-457200">
              <a:lnSpc>
                <a:spcPct val="150000"/>
              </a:lnSpc>
              <a:buFont typeface="+mj-lt"/>
              <a:buAutoNum type="arabicPeriod"/>
            </a:pPr>
            <a:r>
              <a:rPr lang="en-US" sz="2800" b="1" dirty="0" smtClean="0">
                <a:solidFill>
                  <a:schemeClr val="tx1">
                    <a:lumMod val="65000"/>
                    <a:lumOff val="35000"/>
                  </a:schemeClr>
                </a:solidFill>
                <a:latin typeface="Arial" panose="020B0604020202020204" pitchFamily="34" charset="0"/>
                <a:cs typeface="Arial" panose="020B0604020202020204" pitchFamily="34" charset="0"/>
              </a:rPr>
              <a:t>Enrollment and Demographics</a:t>
            </a:r>
            <a:endParaRPr lang="en-US" sz="2800" b="1" dirty="0">
              <a:solidFill>
                <a:schemeClr val="tx1">
                  <a:lumMod val="65000"/>
                  <a:lumOff val="35000"/>
                </a:schemeClr>
              </a:solidFill>
              <a:latin typeface="Arial" panose="020B0604020202020204" pitchFamily="34" charset="0"/>
              <a:cs typeface="Arial" panose="020B0604020202020204" pitchFamily="34" charset="0"/>
            </a:endParaRPr>
          </a:p>
          <a:p>
            <a:pPr marL="457200" indent="-457200">
              <a:lnSpc>
                <a:spcPct val="150000"/>
              </a:lnSpc>
              <a:buFont typeface="+mj-lt"/>
              <a:buAutoNum type="arabicPeriod"/>
            </a:pPr>
            <a:r>
              <a:rPr lang="en-US" sz="2800" b="1" dirty="0" smtClean="0">
                <a:solidFill>
                  <a:schemeClr val="tx1">
                    <a:lumMod val="65000"/>
                    <a:lumOff val="35000"/>
                  </a:schemeClr>
                </a:solidFill>
                <a:latin typeface="Arial" panose="020B0604020202020204" pitchFamily="34" charset="0"/>
                <a:cs typeface="Arial" panose="020B0604020202020204" pitchFamily="34" charset="0"/>
              </a:rPr>
              <a:t>Physical </a:t>
            </a:r>
            <a:r>
              <a:rPr lang="en-US" sz="2800" b="1" dirty="0">
                <a:solidFill>
                  <a:schemeClr val="tx1">
                    <a:lumMod val="65000"/>
                    <a:lumOff val="35000"/>
                  </a:schemeClr>
                </a:solidFill>
                <a:latin typeface="Arial" panose="020B0604020202020204" pitchFamily="34" charset="0"/>
                <a:cs typeface="Arial" panose="020B0604020202020204" pitchFamily="34" charset="0"/>
              </a:rPr>
              <a:t>Health </a:t>
            </a:r>
            <a:r>
              <a:rPr lang="en-US" sz="2800" b="1" dirty="0" smtClean="0">
                <a:solidFill>
                  <a:schemeClr val="tx1">
                    <a:lumMod val="65000"/>
                    <a:lumOff val="35000"/>
                  </a:schemeClr>
                </a:solidFill>
                <a:latin typeface="Arial" panose="020B0604020202020204" pitchFamily="34" charset="0"/>
                <a:cs typeface="Arial" panose="020B0604020202020204" pitchFamily="34" charset="0"/>
              </a:rPr>
              <a:t>Measures (5 out of 7)</a:t>
            </a:r>
          </a:p>
          <a:p>
            <a:pPr marL="914400" lvl="1" indent="-457200">
              <a:lnSpc>
                <a:spcPct val="150000"/>
              </a:lnSpc>
              <a:buFont typeface="Arial" panose="020B0604020202020204" pitchFamily="34" charset="0"/>
              <a:buChar char="•"/>
            </a:pPr>
            <a:r>
              <a:rPr lang="en-US" sz="2800" b="1" dirty="0" smtClean="0">
                <a:solidFill>
                  <a:schemeClr val="tx1">
                    <a:lumMod val="65000"/>
                    <a:lumOff val="35000"/>
                  </a:schemeClr>
                </a:solidFill>
                <a:latin typeface="Arial" panose="020B0604020202020204" pitchFamily="34" charset="0"/>
                <a:cs typeface="Arial" panose="020B0604020202020204" pitchFamily="34" charset="0"/>
              </a:rPr>
              <a:t>Current Performance</a:t>
            </a:r>
          </a:p>
          <a:p>
            <a:pPr marL="914400" lvl="1" indent="-457200">
              <a:lnSpc>
                <a:spcPct val="150000"/>
              </a:lnSpc>
              <a:buFont typeface="Arial" panose="020B0604020202020204" pitchFamily="34" charset="0"/>
              <a:buChar char="•"/>
            </a:pPr>
            <a:r>
              <a:rPr lang="en-US" sz="2800" b="1" dirty="0" smtClean="0">
                <a:solidFill>
                  <a:schemeClr val="tx1">
                    <a:lumMod val="65000"/>
                    <a:lumOff val="35000"/>
                  </a:schemeClr>
                </a:solidFill>
                <a:latin typeface="Arial" panose="020B0604020202020204" pitchFamily="34" charset="0"/>
                <a:cs typeface="Arial" panose="020B0604020202020204" pitchFamily="34" charset="0"/>
              </a:rPr>
              <a:t>Current Intervention Planning</a:t>
            </a:r>
          </a:p>
          <a:p>
            <a:pPr marL="457200" indent="-457200">
              <a:lnSpc>
                <a:spcPct val="150000"/>
              </a:lnSpc>
              <a:buFont typeface="+mj-lt"/>
              <a:buAutoNum type="arabicPeriod"/>
            </a:pPr>
            <a:r>
              <a:rPr lang="en-US" sz="2800" b="1" dirty="0" smtClean="0">
                <a:solidFill>
                  <a:schemeClr val="tx1">
                    <a:lumMod val="65000"/>
                    <a:lumOff val="35000"/>
                  </a:schemeClr>
                </a:solidFill>
                <a:latin typeface="Arial" panose="020B0604020202020204" pitchFamily="34" charset="0"/>
                <a:cs typeface="Arial" panose="020B0604020202020204" pitchFamily="34" charset="0"/>
              </a:rPr>
              <a:t>Feedback and Discussion</a:t>
            </a:r>
            <a:endParaRPr lang="en-US" sz="28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E49F06E0-83F1-F740-892B-32C840AAF392}"/>
              </a:ext>
            </a:extLst>
          </p:cNvPr>
          <p:cNvPicPr>
            <a:picLocks noChangeAspect="1"/>
          </p:cNvPicPr>
          <p:nvPr/>
        </p:nvPicPr>
        <p:blipFill>
          <a:blip r:embed="rId2"/>
          <a:stretch>
            <a:fillRect/>
          </a:stretch>
        </p:blipFill>
        <p:spPr>
          <a:xfrm>
            <a:off x="732136" y="1268975"/>
            <a:ext cx="1392760" cy="1907009"/>
          </a:xfrm>
          <a:prstGeom prst="rect">
            <a:avLst/>
          </a:prstGeom>
        </p:spPr>
      </p:pic>
    </p:spTree>
    <p:extLst>
      <p:ext uri="{BB962C8B-B14F-4D97-AF65-F5344CB8AC3E}">
        <p14:creationId xmlns:p14="http://schemas.microsoft.com/office/powerpoint/2010/main" val="16578904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09F0136-9133-6A47-81D9-2842AC10C369}"/>
              </a:ext>
            </a:extLst>
          </p:cNvPr>
          <p:cNvSpPr txBox="1"/>
          <p:nvPr/>
        </p:nvSpPr>
        <p:spPr>
          <a:xfrm>
            <a:off x="2710544" y="439092"/>
            <a:ext cx="9405256" cy="523220"/>
          </a:xfrm>
          <a:prstGeom prst="rect">
            <a:avLst/>
          </a:prstGeom>
          <a:noFill/>
        </p:spPr>
        <p:txBody>
          <a:bodyPr wrap="square" rtlCol="0">
            <a:spAutoFit/>
          </a:bodyPr>
          <a:lstStyle/>
          <a:p>
            <a:pPr>
              <a:defRPr/>
            </a:pPr>
            <a:r>
              <a:rPr lang="en-US" sz="2800" b="1" dirty="0" smtClean="0">
                <a:solidFill>
                  <a:schemeClr val="bg1"/>
                </a:solidFill>
                <a:latin typeface="Calibri" panose="020F0502020204030204"/>
              </a:rPr>
              <a:t>Region 5 Current Enrollment </a:t>
            </a:r>
            <a:r>
              <a:rPr lang="en-US" sz="2800" b="1" dirty="0">
                <a:solidFill>
                  <a:schemeClr val="bg1"/>
                </a:solidFill>
              </a:rPr>
              <a:t>= </a:t>
            </a:r>
            <a:r>
              <a:rPr lang="en-US" sz="2800" b="1" dirty="0" smtClean="0">
                <a:solidFill>
                  <a:schemeClr val="bg1"/>
                </a:solidFill>
              </a:rPr>
              <a:t>198,691 Lives*</a:t>
            </a:r>
            <a:endParaRPr lang="en-US" sz="2800" b="1" dirty="0">
              <a:solidFill>
                <a:schemeClr val="bg1"/>
              </a:solidFill>
            </a:endParaRPr>
          </a:p>
        </p:txBody>
      </p:sp>
      <p:sp>
        <p:nvSpPr>
          <p:cNvPr id="5" name="Rectangle 4"/>
          <p:cNvSpPr/>
          <p:nvPr/>
        </p:nvSpPr>
        <p:spPr>
          <a:xfrm>
            <a:off x="9318172" y="492696"/>
            <a:ext cx="2797628" cy="461665"/>
          </a:xfrm>
          <a:prstGeom prst="rect">
            <a:avLst/>
          </a:prstGeom>
        </p:spPr>
        <p:txBody>
          <a:bodyPr wrap="square">
            <a:spAutoFit/>
          </a:bodyPr>
          <a:lstStyle/>
          <a:p>
            <a:pPr algn="r">
              <a:lnSpc>
                <a:spcPct val="150000"/>
              </a:lnSpc>
            </a:pPr>
            <a:r>
              <a:rPr lang="en-US" sz="1600" i="1" dirty="0" smtClean="0">
                <a:solidFill>
                  <a:schemeClr val="bg1"/>
                </a:solidFill>
                <a:latin typeface="Helvetica" charset="0"/>
                <a:ea typeface="Helvetica" charset="0"/>
                <a:cs typeface="Helvetica" charset="0"/>
              </a:rPr>
              <a:t>(</a:t>
            </a:r>
            <a:r>
              <a:rPr lang="en-US" sz="1600" i="1" dirty="0">
                <a:solidFill>
                  <a:schemeClr val="bg1"/>
                </a:solidFill>
                <a:latin typeface="Helvetica" charset="0"/>
                <a:ea typeface="Helvetica" charset="0"/>
                <a:cs typeface="Helvetica" charset="0"/>
              </a:rPr>
              <a:t>as of </a:t>
            </a:r>
            <a:r>
              <a:rPr lang="en-US" sz="1600" i="1" dirty="0" smtClean="0">
                <a:solidFill>
                  <a:schemeClr val="bg1"/>
                </a:solidFill>
                <a:latin typeface="Helvetica" charset="0"/>
                <a:ea typeface="Helvetica" charset="0"/>
                <a:cs typeface="Helvetica" charset="0"/>
              </a:rPr>
              <a:t>Feb </a:t>
            </a:r>
            <a:r>
              <a:rPr lang="en-US" sz="1600" i="1" dirty="0">
                <a:solidFill>
                  <a:schemeClr val="bg1"/>
                </a:solidFill>
                <a:latin typeface="Helvetica" charset="0"/>
                <a:ea typeface="Helvetica" charset="0"/>
                <a:cs typeface="Helvetica" charset="0"/>
              </a:rPr>
              <a:t>28, </a:t>
            </a:r>
            <a:r>
              <a:rPr lang="en-US" sz="1600" i="1" dirty="0" smtClean="0">
                <a:solidFill>
                  <a:schemeClr val="bg1"/>
                </a:solidFill>
                <a:latin typeface="Helvetica" charset="0"/>
                <a:ea typeface="Helvetica" charset="0"/>
                <a:cs typeface="Helvetica" charset="0"/>
              </a:rPr>
              <a:t>2019)</a:t>
            </a:r>
            <a:endParaRPr lang="en-US" sz="1600" i="1" dirty="0">
              <a:solidFill>
                <a:schemeClr val="bg1"/>
              </a:solidFill>
              <a:latin typeface="Helvetica" charset="0"/>
              <a:ea typeface="Helvetica" charset="0"/>
              <a:cs typeface="Helvetica" charset="0"/>
            </a:endParaRPr>
          </a:p>
        </p:txBody>
      </p:sp>
      <p:sp>
        <p:nvSpPr>
          <p:cNvPr id="14" name="Rectangle 13"/>
          <p:cNvSpPr/>
          <p:nvPr/>
        </p:nvSpPr>
        <p:spPr>
          <a:xfrm>
            <a:off x="3710975" y="1306288"/>
            <a:ext cx="1399903" cy="2079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A9DA136-E2F3-E64B-87C8-64220C690850}"/>
              </a:ext>
            </a:extLst>
          </p:cNvPr>
          <p:cNvSpPr txBox="1"/>
          <p:nvPr/>
        </p:nvSpPr>
        <p:spPr>
          <a:xfrm>
            <a:off x="4846584" y="5658798"/>
            <a:ext cx="6015722" cy="861774"/>
          </a:xfrm>
          <a:prstGeom prst="rect">
            <a:avLst/>
          </a:prstGeom>
          <a:noFill/>
        </p:spPr>
        <p:txBody>
          <a:bodyPr wrap="square" rtlCol="0">
            <a:spAutoFit/>
          </a:bodyPr>
          <a:lstStyle/>
          <a:p>
            <a:pPr>
              <a:spcBef>
                <a:spcPts val="1200"/>
              </a:spcBef>
              <a:defRPr/>
            </a:pPr>
            <a:r>
              <a:rPr lang="en-US" sz="2000" dirty="0" smtClean="0">
                <a:solidFill>
                  <a:prstClr val="black"/>
                </a:solidFill>
                <a:latin typeface="Calibri" panose="020F0502020204030204"/>
              </a:rPr>
              <a:t>Majority </a:t>
            </a:r>
            <a:r>
              <a:rPr lang="en-US" sz="2000" dirty="0">
                <a:solidFill>
                  <a:prstClr val="black"/>
                </a:solidFill>
                <a:latin typeface="Calibri" panose="020F0502020204030204"/>
              </a:rPr>
              <a:t>of members </a:t>
            </a:r>
            <a:r>
              <a:rPr lang="en-US" sz="2000" dirty="0" smtClean="0">
                <a:solidFill>
                  <a:prstClr val="black"/>
                </a:solidFill>
                <a:latin typeface="Calibri" panose="020F0502020204030204"/>
              </a:rPr>
              <a:t>identify </a:t>
            </a:r>
            <a:r>
              <a:rPr lang="en-US" sz="2000" dirty="0">
                <a:solidFill>
                  <a:prstClr val="black"/>
                </a:solidFill>
                <a:latin typeface="Calibri" panose="020F0502020204030204"/>
              </a:rPr>
              <a:t>as </a:t>
            </a:r>
            <a:r>
              <a:rPr lang="en-US" sz="2000" dirty="0" smtClean="0">
                <a:solidFill>
                  <a:prstClr val="black"/>
                </a:solidFill>
                <a:latin typeface="Calibri" panose="020F0502020204030204"/>
              </a:rPr>
              <a:t>non-white</a:t>
            </a:r>
          </a:p>
          <a:p>
            <a:pPr>
              <a:spcBef>
                <a:spcPts val="1200"/>
              </a:spcBef>
              <a:defRPr/>
            </a:pPr>
            <a:r>
              <a:rPr lang="en-US" sz="2000" dirty="0" smtClean="0">
                <a:solidFill>
                  <a:prstClr val="black"/>
                </a:solidFill>
              </a:rPr>
              <a:t>51.8% </a:t>
            </a:r>
            <a:r>
              <a:rPr lang="en-US" sz="2000" dirty="0">
                <a:solidFill>
                  <a:prstClr val="black"/>
                </a:solidFill>
              </a:rPr>
              <a:t>identify as </a:t>
            </a:r>
            <a:r>
              <a:rPr lang="en-US" sz="2000" dirty="0" smtClean="0">
                <a:solidFill>
                  <a:prstClr val="black"/>
                </a:solidFill>
              </a:rPr>
              <a:t>female</a:t>
            </a:r>
            <a:endParaRPr lang="en-US" sz="2000" dirty="0">
              <a:solidFill>
                <a:prstClr val="black"/>
              </a:solidFill>
            </a:endParaRPr>
          </a:p>
        </p:txBody>
      </p:sp>
      <p:sp>
        <p:nvSpPr>
          <p:cNvPr id="21" name="TextBox 20">
            <a:extLst>
              <a:ext uri="{FF2B5EF4-FFF2-40B4-BE49-F238E27FC236}">
                <a16:creationId xmlns:a16="http://schemas.microsoft.com/office/drawing/2014/main" id="{A7D76C93-7FF2-5E48-B76C-B777C5C64357}"/>
              </a:ext>
            </a:extLst>
          </p:cNvPr>
          <p:cNvSpPr txBox="1"/>
          <p:nvPr/>
        </p:nvSpPr>
        <p:spPr>
          <a:xfrm>
            <a:off x="722627" y="6327705"/>
            <a:ext cx="2606040" cy="338554"/>
          </a:xfrm>
          <a:prstGeom prst="rect">
            <a:avLst/>
          </a:prstGeom>
          <a:noFill/>
        </p:spPr>
        <p:txBody>
          <a:bodyPr wrap="square" rtlCol="0">
            <a:spAutoFit/>
          </a:bodyPr>
          <a:lstStyle/>
          <a:p>
            <a:pPr>
              <a:defRPr/>
            </a:pPr>
            <a:r>
              <a:rPr lang="en-US" sz="1600" i="1" dirty="0" smtClean="0">
                <a:solidFill>
                  <a:schemeClr val="tx1">
                    <a:lumMod val="75000"/>
                    <a:lumOff val="25000"/>
                  </a:schemeClr>
                </a:solidFill>
                <a:latin typeface="Calibri" panose="020F0502020204030204"/>
              </a:rPr>
              <a:t>(As </a:t>
            </a:r>
            <a:r>
              <a:rPr lang="en-US" sz="1600" i="1" dirty="0">
                <a:solidFill>
                  <a:schemeClr val="tx1">
                    <a:lumMod val="75000"/>
                    <a:lumOff val="25000"/>
                  </a:schemeClr>
                </a:solidFill>
                <a:latin typeface="Calibri" panose="020F0502020204030204"/>
              </a:rPr>
              <a:t>of </a:t>
            </a:r>
            <a:r>
              <a:rPr lang="en-US" sz="1600" i="1" dirty="0" smtClean="0">
                <a:solidFill>
                  <a:schemeClr val="tx1">
                    <a:lumMod val="75000"/>
                    <a:lumOff val="25000"/>
                  </a:schemeClr>
                </a:solidFill>
                <a:latin typeface="Calibri" panose="020F0502020204030204"/>
              </a:rPr>
              <a:t>Dec </a:t>
            </a:r>
            <a:r>
              <a:rPr lang="en-US" sz="1600" i="1" dirty="0">
                <a:solidFill>
                  <a:schemeClr val="tx1">
                    <a:lumMod val="75000"/>
                    <a:lumOff val="25000"/>
                  </a:schemeClr>
                </a:solidFill>
                <a:latin typeface="Calibri" panose="020F0502020204030204"/>
              </a:rPr>
              <a:t>31, </a:t>
            </a:r>
            <a:r>
              <a:rPr lang="en-US" sz="1600" i="1" dirty="0" smtClean="0">
                <a:solidFill>
                  <a:schemeClr val="tx1">
                    <a:lumMod val="75000"/>
                    <a:lumOff val="25000"/>
                  </a:schemeClr>
                </a:solidFill>
                <a:latin typeface="Calibri" panose="020F0502020204030204"/>
              </a:rPr>
              <a:t>2018)</a:t>
            </a:r>
            <a:endParaRPr lang="en-US" sz="1600" i="1" dirty="0">
              <a:solidFill>
                <a:schemeClr val="tx1">
                  <a:lumMod val="75000"/>
                  <a:lumOff val="25000"/>
                </a:schemeClr>
              </a:solidFill>
              <a:latin typeface="Calibri" panose="020F0502020204030204"/>
            </a:endParaRPr>
          </a:p>
        </p:txBody>
      </p:sp>
      <p:pic>
        <p:nvPicPr>
          <p:cNvPr id="22" name="Picture 21">
            <a:extLst>
              <a:ext uri="{FF2B5EF4-FFF2-40B4-BE49-F238E27FC236}">
                <a16:creationId xmlns:a16="http://schemas.microsoft.com/office/drawing/2014/main" id="{7DD4D825-9833-AD4A-9A3B-08A3A1FEA0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10902" y="6026957"/>
            <a:ext cx="416695" cy="447335"/>
          </a:xfrm>
          <a:prstGeom prst="rect">
            <a:avLst/>
          </a:prstGeom>
        </p:spPr>
      </p:pic>
      <p:sp>
        <p:nvSpPr>
          <p:cNvPr id="23" name="TextBox 22"/>
          <p:cNvSpPr txBox="1"/>
          <p:nvPr/>
        </p:nvSpPr>
        <p:spPr>
          <a:xfrm>
            <a:off x="66310" y="1067157"/>
            <a:ext cx="2729953" cy="461665"/>
          </a:xfrm>
          <a:prstGeom prst="rect">
            <a:avLst/>
          </a:prstGeom>
          <a:noFill/>
        </p:spPr>
        <p:txBody>
          <a:bodyPr wrap="square" rtlCol="0">
            <a:spAutoFit/>
          </a:bodyPr>
          <a:lstStyle/>
          <a:p>
            <a:pPr algn="ctr"/>
            <a:r>
              <a:rPr lang="en-US" sz="2400" dirty="0" smtClean="0"/>
              <a:t>Demographics</a:t>
            </a:r>
            <a:endParaRPr lang="en-US" sz="2400" dirty="0"/>
          </a:p>
        </p:txBody>
      </p:sp>
      <p:pic>
        <p:nvPicPr>
          <p:cNvPr id="3" name="Picture 2"/>
          <p:cNvPicPr>
            <a:picLocks noChangeAspect="1"/>
          </p:cNvPicPr>
          <p:nvPr/>
        </p:nvPicPr>
        <p:blipFill>
          <a:blip r:embed="rId4"/>
          <a:stretch>
            <a:fillRect/>
          </a:stretch>
        </p:blipFill>
        <p:spPr>
          <a:xfrm>
            <a:off x="567179" y="1636406"/>
            <a:ext cx="3846860" cy="1750337"/>
          </a:xfrm>
          <a:prstGeom prst="rect">
            <a:avLst/>
          </a:prstGeom>
        </p:spPr>
      </p:pic>
      <p:pic>
        <p:nvPicPr>
          <p:cNvPr id="6" name="Picture 5"/>
          <p:cNvPicPr>
            <a:picLocks noChangeAspect="1"/>
          </p:cNvPicPr>
          <p:nvPr/>
        </p:nvPicPr>
        <p:blipFill>
          <a:blip r:embed="rId5"/>
          <a:stretch>
            <a:fillRect/>
          </a:stretch>
        </p:blipFill>
        <p:spPr>
          <a:xfrm>
            <a:off x="570282" y="3567479"/>
            <a:ext cx="3142182" cy="2626868"/>
          </a:xfrm>
          <a:prstGeom prst="rect">
            <a:avLst/>
          </a:prstGeom>
        </p:spPr>
      </p:pic>
      <p:graphicFrame>
        <p:nvGraphicFramePr>
          <p:cNvPr id="24" name="Chart 23">
            <a:extLst>
              <a:ext uri="{FF2B5EF4-FFF2-40B4-BE49-F238E27FC236}">
                <a16:creationId xmlns:a16="http://schemas.microsoft.com/office/drawing/2014/main" id="{A7CFA17A-DCF7-704F-91AB-C1018F40418E}"/>
              </a:ext>
            </a:extLst>
          </p:cNvPr>
          <p:cNvGraphicFramePr>
            <a:graphicFrameLocks/>
          </p:cNvGraphicFramePr>
          <p:nvPr>
            <p:extLst>
              <p:ext uri="{D42A27DB-BD31-4B8C-83A1-F6EECF244321}">
                <p14:modId xmlns:p14="http://schemas.microsoft.com/office/powerpoint/2010/main" val="259568505"/>
              </p:ext>
            </p:extLst>
          </p:nvPr>
        </p:nvGraphicFramePr>
        <p:xfrm>
          <a:off x="5110878" y="1877847"/>
          <a:ext cx="6545822" cy="3531561"/>
        </p:xfrm>
        <a:graphic>
          <a:graphicData uri="http://schemas.openxmlformats.org/drawingml/2006/chart">
            <c:chart xmlns:c="http://schemas.openxmlformats.org/drawingml/2006/chart" xmlns:r="http://schemas.openxmlformats.org/officeDocument/2006/relationships" r:id="rId6"/>
          </a:graphicData>
        </a:graphic>
      </p:graphicFrame>
      <p:sp>
        <p:nvSpPr>
          <p:cNvPr id="7" name="Rectangle 6"/>
          <p:cNvSpPr/>
          <p:nvPr/>
        </p:nvSpPr>
        <p:spPr>
          <a:xfrm>
            <a:off x="5320595" y="1000958"/>
            <a:ext cx="6594037" cy="369332"/>
          </a:xfrm>
          <a:prstGeom prst="rect">
            <a:avLst/>
          </a:prstGeom>
        </p:spPr>
        <p:txBody>
          <a:bodyPr wrap="square">
            <a:spAutoFit/>
          </a:bodyPr>
          <a:lstStyle/>
          <a:p>
            <a:pPr>
              <a:defRPr/>
            </a:pPr>
            <a:r>
              <a:rPr lang="en-US" dirty="0">
                <a:solidFill>
                  <a:prstClr val="black"/>
                </a:solidFill>
              </a:rPr>
              <a:t>* </a:t>
            </a:r>
            <a:r>
              <a:rPr lang="en-US" i="1" dirty="0">
                <a:solidFill>
                  <a:prstClr val="black"/>
                </a:solidFill>
              </a:rPr>
              <a:t>77,337 lives attributed to Denver Health plan for physical health</a:t>
            </a:r>
            <a:endParaRPr lang="en-US" i="1" dirty="0">
              <a:solidFill>
                <a:prstClr val="black"/>
              </a:solidFill>
            </a:endParaRPr>
          </a:p>
        </p:txBody>
      </p:sp>
    </p:spTree>
    <p:extLst>
      <p:ext uri="{BB962C8B-B14F-4D97-AF65-F5344CB8AC3E}">
        <p14:creationId xmlns:p14="http://schemas.microsoft.com/office/powerpoint/2010/main" val="39804952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1043" y="1611086"/>
            <a:ext cx="5186614" cy="2492828"/>
          </a:xfrm>
          <a:prstGeom prst="rect">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4294967295"/>
          </p:nvPr>
        </p:nvSpPr>
        <p:spPr>
          <a:xfrm>
            <a:off x="282635" y="6356351"/>
            <a:ext cx="556816" cy="365125"/>
          </a:xfrm>
        </p:spPr>
        <p:txBody>
          <a:bodyPr/>
          <a:lstStyle/>
          <a:p>
            <a:fld id="{80B61596-9301-554C-97B4-FC743F1D7BDC}" type="slidenum">
              <a:rPr lang="en-US" smtClean="0"/>
              <a:pPr/>
              <a:t>8</a:t>
            </a:fld>
            <a:endParaRPr lang="en-US" dirty="0"/>
          </a:p>
        </p:txBody>
      </p:sp>
      <p:sp>
        <p:nvSpPr>
          <p:cNvPr id="4" name="Text Placeholder 3"/>
          <p:cNvSpPr>
            <a:spLocks noGrp="1"/>
          </p:cNvSpPr>
          <p:nvPr>
            <p:ph type="body" sz="quarter" idx="10"/>
          </p:nvPr>
        </p:nvSpPr>
        <p:spPr/>
        <p:txBody>
          <a:bodyPr/>
          <a:lstStyle/>
          <a:p>
            <a:r>
              <a:rPr lang="en-US" dirty="0" smtClean="0"/>
              <a:t>Pay for Performance Measures </a:t>
            </a:r>
            <a:endParaRPr lang="en-US" dirty="0"/>
          </a:p>
        </p:txBody>
      </p:sp>
      <p:sp>
        <p:nvSpPr>
          <p:cNvPr id="9" name="Text Placeholder 4"/>
          <p:cNvSpPr>
            <a:spLocks noGrp="1"/>
          </p:cNvSpPr>
          <p:nvPr>
            <p:ph type="body" sz="quarter" idx="12"/>
          </p:nvPr>
        </p:nvSpPr>
        <p:spPr>
          <a:xfrm>
            <a:off x="6103200" y="1694588"/>
            <a:ext cx="5781845" cy="3265623"/>
          </a:xfrm>
        </p:spPr>
        <p:txBody>
          <a:bodyPr/>
          <a:lstStyle/>
          <a:p>
            <a:pPr marL="0" indent="0">
              <a:buNone/>
            </a:pPr>
            <a:r>
              <a:rPr lang="en-US" b="1" dirty="0" smtClean="0"/>
              <a:t>BEHAVIORAL HEALTH</a:t>
            </a:r>
          </a:p>
          <a:p>
            <a:pPr marL="457200" lvl="0" indent="-457200">
              <a:buFont typeface="+mj-lt"/>
              <a:buAutoNum type="arabicPeriod"/>
            </a:pPr>
            <a:r>
              <a:rPr lang="en-US" dirty="0" smtClean="0"/>
              <a:t>Engagement </a:t>
            </a:r>
            <a:r>
              <a:rPr lang="en-US" dirty="0"/>
              <a:t>in Substance Use Disorder </a:t>
            </a:r>
            <a:r>
              <a:rPr lang="en-US" dirty="0" smtClean="0"/>
              <a:t>(SUD) Treatment</a:t>
            </a:r>
            <a:endParaRPr lang="en-US" dirty="0"/>
          </a:p>
          <a:p>
            <a:pPr marL="457200" lvl="0" indent="-457200">
              <a:buFont typeface="+mj-lt"/>
              <a:buAutoNum type="arabicPeriod"/>
            </a:pPr>
            <a:r>
              <a:rPr lang="en-US" dirty="0"/>
              <a:t>7-Day Follow-Up After Inpatient Discharge for Mental </a:t>
            </a:r>
            <a:r>
              <a:rPr lang="en-US" dirty="0" smtClean="0"/>
              <a:t>Health</a:t>
            </a:r>
            <a:endParaRPr lang="en-US" dirty="0"/>
          </a:p>
          <a:p>
            <a:pPr marL="457200" lvl="0" indent="-457200">
              <a:buFont typeface="+mj-lt"/>
              <a:buAutoNum type="arabicPeriod"/>
            </a:pPr>
            <a:r>
              <a:rPr lang="en-US" dirty="0"/>
              <a:t>7-day Follow-Up After ED Visit for SUD</a:t>
            </a:r>
          </a:p>
          <a:p>
            <a:pPr marL="457200" lvl="0" indent="-457200">
              <a:buFont typeface="+mj-lt"/>
              <a:buAutoNum type="arabicPeriod"/>
            </a:pPr>
            <a:r>
              <a:rPr lang="en-US" dirty="0"/>
              <a:t>Follow-Up After a Positive Depression Screen </a:t>
            </a:r>
          </a:p>
          <a:p>
            <a:pPr marL="457200" lvl="0" indent="-457200">
              <a:buFont typeface="+mj-lt"/>
              <a:buAutoNum type="arabicPeriod"/>
            </a:pPr>
            <a:r>
              <a:rPr lang="en-US" dirty="0"/>
              <a:t>Behavioral Health </a:t>
            </a:r>
            <a:r>
              <a:rPr lang="en-US" dirty="0" smtClean="0"/>
              <a:t> </a:t>
            </a:r>
            <a:r>
              <a:rPr lang="en-US" dirty="0"/>
              <a:t>Screen/Assessment for Foster Care Members</a:t>
            </a:r>
          </a:p>
          <a:p>
            <a:endParaRPr lang="en-US" dirty="0"/>
          </a:p>
        </p:txBody>
      </p:sp>
      <p:sp>
        <p:nvSpPr>
          <p:cNvPr id="10" name="Text Placeholder 4"/>
          <p:cNvSpPr txBox="1">
            <a:spLocks/>
          </p:cNvSpPr>
          <p:nvPr/>
        </p:nvSpPr>
        <p:spPr>
          <a:xfrm>
            <a:off x="634485" y="1728250"/>
            <a:ext cx="5915025" cy="39687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lumMod val="65000"/>
                    <a:lumOff val="35000"/>
                  </a:schemeClr>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PHYSICAL HEALTH</a:t>
            </a:r>
          </a:p>
          <a:p>
            <a:pPr marL="457200" indent="-457200">
              <a:buFont typeface="+mj-lt"/>
              <a:buAutoNum type="arabicPeriod"/>
            </a:pPr>
            <a:r>
              <a:rPr lang="en-US" dirty="0" smtClean="0"/>
              <a:t>Dental </a:t>
            </a:r>
            <a:r>
              <a:rPr lang="en-US" dirty="0"/>
              <a:t>visits</a:t>
            </a:r>
          </a:p>
          <a:p>
            <a:pPr marL="457200" indent="-457200">
              <a:buFont typeface="+mj-lt"/>
              <a:buAutoNum type="arabicPeriod"/>
            </a:pPr>
            <a:r>
              <a:rPr lang="en-US" dirty="0"/>
              <a:t>Wellness visits</a:t>
            </a:r>
          </a:p>
          <a:p>
            <a:pPr marL="457200" indent="-457200">
              <a:buFont typeface="+mj-lt"/>
              <a:buAutoNum type="arabicPeriod"/>
            </a:pPr>
            <a:r>
              <a:rPr lang="en-US" dirty="0"/>
              <a:t>Prenatal engagement</a:t>
            </a:r>
          </a:p>
          <a:p>
            <a:pPr marL="457200" indent="-457200">
              <a:buFont typeface="+mj-lt"/>
              <a:buAutoNum type="arabicPeriod"/>
            </a:pPr>
            <a:r>
              <a:rPr lang="en-US" dirty="0" smtClean="0"/>
              <a:t>Emergency Department (ED) </a:t>
            </a:r>
            <a:r>
              <a:rPr lang="en-US" dirty="0"/>
              <a:t>Utilization</a:t>
            </a:r>
          </a:p>
          <a:p>
            <a:pPr marL="457200" indent="-457200">
              <a:buFont typeface="+mj-lt"/>
              <a:buAutoNum type="arabicPeriod"/>
            </a:pPr>
            <a:r>
              <a:rPr lang="en-US" dirty="0" smtClean="0"/>
              <a:t>Health </a:t>
            </a:r>
            <a:r>
              <a:rPr lang="en-US" dirty="0"/>
              <a:t>Neighborhood</a:t>
            </a:r>
          </a:p>
          <a:p>
            <a:pPr marL="457200" indent="-457200">
              <a:buFont typeface="+mj-lt"/>
              <a:buAutoNum type="arabicPeriod"/>
            </a:pPr>
            <a:r>
              <a:rPr lang="en-US" dirty="0"/>
              <a:t>Potentially Avoidable Costs</a:t>
            </a:r>
          </a:p>
          <a:p>
            <a:pPr marL="457200" indent="-457200">
              <a:buFont typeface="+mj-lt"/>
              <a:buAutoNum type="arabicPeriod"/>
            </a:pPr>
            <a:r>
              <a:rPr lang="en-US" dirty="0" smtClean="0"/>
              <a:t>Behavioral </a:t>
            </a:r>
            <a:r>
              <a:rPr lang="en-US" dirty="0"/>
              <a:t>health engagement</a:t>
            </a:r>
          </a:p>
          <a:p>
            <a:pPr marL="0" indent="0">
              <a:buNone/>
            </a:pPr>
            <a:endParaRPr lang="en-US" dirty="0"/>
          </a:p>
        </p:txBody>
      </p:sp>
      <p:sp>
        <p:nvSpPr>
          <p:cNvPr id="5" name="Rectangle 4"/>
          <p:cNvSpPr/>
          <p:nvPr/>
        </p:nvSpPr>
        <p:spPr>
          <a:xfrm rot="2352651">
            <a:off x="3910697" y="2050427"/>
            <a:ext cx="1823897" cy="923330"/>
          </a:xfrm>
          <a:prstGeom prst="rect">
            <a:avLst/>
          </a:prstGeom>
          <a:noFill/>
        </p:spPr>
        <p:txBody>
          <a:bodyPr wrap="none" lIns="91440" tIns="45720" rIns="91440" bIns="45720">
            <a:prstTxWarp prst="textArchUp">
              <a:avLst/>
            </a:prstTxWarp>
            <a:spAutoFit/>
          </a:bodyPr>
          <a:lstStyle/>
          <a:p>
            <a:pPr algn="ctr"/>
            <a:r>
              <a:rPr lang="en-US" sz="3200" dirty="0" smtClean="0">
                <a:ln w="0"/>
                <a:solidFill>
                  <a:schemeClr val="accent1"/>
                </a:solidFill>
                <a:effectLst>
                  <a:outerShdw blurRad="38100" dist="25400" dir="5400000" algn="ctr" rotWithShape="0">
                    <a:srgbClr val="6E747A">
                      <a:alpha val="43000"/>
                    </a:srgbClr>
                  </a:outerShdw>
                </a:effectLst>
              </a:rPr>
              <a:t>Today</a:t>
            </a:r>
            <a:endParaRPr lang="en-US" sz="32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091101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Physical Health Pay for Performance Measures</a:t>
            </a:r>
            <a:endParaRPr lang="en-US" dirty="0"/>
          </a:p>
        </p:txBody>
      </p:sp>
      <p:sp>
        <p:nvSpPr>
          <p:cNvPr id="4" name="Slide Number Placeholder 3"/>
          <p:cNvSpPr>
            <a:spLocks noGrp="1"/>
          </p:cNvSpPr>
          <p:nvPr>
            <p:ph type="sldNum" sz="quarter" idx="4294967295"/>
          </p:nvPr>
        </p:nvSpPr>
        <p:spPr>
          <a:xfrm>
            <a:off x="0" y="6397625"/>
            <a:ext cx="1095375" cy="365125"/>
          </a:xfrm>
        </p:spPr>
        <p:txBody>
          <a:bodyPr/>
          <a:lstStyle/>
          <a:p>
            <a:fld id="{95332C28-CFC6-4A95-B613-BC27F5B74E1C}" type="slidenum">
              <a:rPr lang="en-US" smtClean="0"/>
              <a:pPr/>
              <a:t>9</a:t>
            </a:fld>
            <a:endParaRPr lang="en-US"/>
          </a:p>
        </p:txBody>
      </p:sp>
      <p:pic>
        <p:nvPicPr>
          <p:cNvPr id="5" name="Picture 4"/>
          <p:cNvPicPr>
            <a:picLocks noChangeAspect="1"/>
          </p:cNvPicPr>
          <p:nvPr/>
        </p:nvPicPr>
        <p:blipFill>
          <a:blip r:embed="rId2"/>
          <a:stretch>
            <a:fillRect/>
          </a:stretch>
        </p:blipFill>
        <p:spPr>
          <a:xfrm>
            <a:off x="114299" y="2218443"/>
            <a:ext cx="11951903" cy="3747381"/>
          </a:xfrm>
          <a:prstGeom prst="rect">
            <a:avLst/>
          </a:prstGeom>
        </p:spPr>
      </p:pic>
      <p:sp>
        <p:nvSpPr>
          <p:cNvPr id="6" name="Title 1"/>
          <p:cNvSpPr txBox="1">
            <a:spLocks/>
          </p:cNvSpPr>
          <p:nvPr/>
        </p:nvSpPr>
        <p:spPr>
          <a:xfrm>
            <a:off x="1447800" y="1270001"/>
            <a:ext cx="9144000" cy="7540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t>SFY1819 </a:t>
            </a:r>
            <a:r>
              <a:rPr lang="en-US" sz="2400" b="1" dirty="0"/>
              <a:t>Performance</a:t>
            </a:r>
          </a:p>
          <a:p>
            <a:r>
              <a:rPr lang="en-US" sz="2400" b="1" dirty="0"/>
              <a:t>Q1 Regional Comparison for Payout</a:t>
            </a:r>
            <a:br>
              <a:rPr lang="en-US" sz="2400" b="1" dirty="0"/>
            </a:br>
            <a:endParaRPr lang="en-US" sz="2400" b="1" dirty="0"/>
          </a:p>
        </p:txBody>
      </p:sp>
    </p:spTree>
    <p:extLst>
      <p:ext uri="{BB962C8B-B14F-4D97-AF65-F5344CB8AC3E}">
        <p14:creationId xmlns:p14="http://schemas.microsoft.com/office/powerpoint/2010/main" val="7696291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14318</TotalTime>
  <Words>2118</Words>
  <Application>Microsoft Office PowerPoint</Application>
  <PresentationFormat>Widescreen</PresentationFormat>
  <Paragraphs>293</Paragraphs>
  <Slides>33</Slides>
  <Notes>11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33</vt:i4>
      </vt:variant>
    </vt:vector>
  </HeadingPairs>
  <TitlesOfParts>
    <vt:vector size="43" baseType="lpstr">
      <vt:lpstr>Arial</vt:lpstr>
      <vt:lpstr>Calibri</vt:lpstr>
      <vt:lpstr>Calibri Light</vt:lpstr>
      <vt:lpstr>Courier New</vt:lpstr>
      <vt:lpstr>Helvetica</vt:lpstr>
      <vt:lpstr>Myriad Pro</vt:lpstr>
      <vt:lpstr>Times New Roman</vt: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Hess</dc:creator>
  <cp:lastModifiedBy>Kelly Marshall</cp:lastModifiedBy>
  <cp:revision>231</cp:revision>
  <cp:lastPrinted>2019-04-22T22:15:56Z</cp:lastPrinted>
  <dcterms:created xsi:type="dcterms:W3CDTF">2019-04-11T17:21:13Z</dcterms:created>
  <dcterms:modified xsi:type="dcterms:W3CDTF">2019-06-10T13:15:15Z</dcterms:modified>
</cp:coreProperties>
</file>