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597" r:id="rId2"/>
    <p:sldId id="603" r:id="rId3"/>
    <p:sldId id="602" r:id="rId4"/>
    <p:sldId id="257" r:id="rId5"/>
    <p:sldId id="258" r:id="rId6"/>
    <p:sldId id="259" r:id="rId7"/>
    <p:sldId id="262" r:id="rId8"/>
    <p:sldId id="266" r:id="rId9"/>
    <p:sldId id="267" r:id="rId10"/>
    <p:sldId id="264" r:id="rId11"/>
    <p:sldId id="265" r:id="rId12"/>
    <p:sldId id="260" r:id="rId13"/>
    <p:sldId id="261" r:id="rId14"/>
    <p:sldId id="268" r:id="rId15"/>
    <p:sldId id="604" r:id="rId16"/>
    <p:sldId id="605" r:id="rId17"/>
    <p:sldId id="269" r:id="rId18"/>
    <p:sldId id="272" r:id="rId19"/>
    <p:sldId id="270" r:id="rId20"/>
    <p:sldId id="274" r:id="rId21"/>
    <p:sldId id="596" r:id="rId22"/>
    <p:sldId id="59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58" autoAdjust="0"/>
  </p:normalViewPr>
  <p:slideViewPr>
    <p:cSldViewPr snapToGrid="0">
      <p:cViewPr varScale="1">
        <p:scale>
          <a:sx n="80" d="100"/>
          <a:sy n="80" d="100"/>
        </p:scale>
        <p:origin x="120"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070AAE-C47E-42DE-B042-8E999DFA25AA}" type="datetimeFigureOut">
              <a:rPr lang="en-US" smtClean="0"/>
              <a:t>1/7/2020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632BF0-7110-4ACF-9C11-6716F1ADC36C}" type="slidenum">
              <a:rPr lang="en-US" smtClean="0"/>
              <a:t>‹#›</a:t>
            </a:fld>
            <a:endParaRPr lang="en-US" dirty="0"/>
          </a:p>
        </p:txBody>
      </p:sp>
    </p:spTree>
    <p:extLst>
      <p:ext uri="{BB962C8B-B14F-4D97-AF65-F5344CB8AC3E}">
        <p14:creationId xmlns:p14="http://schemas.microsoft.com/office/powerpoint/2010/main" val="1412767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https://www.flaticon.com/packs/infographics</a:t>
            </a:r>
          </a:p>
        </p:txBody>
      </p:sp>
      <p:sp>
        <p:nvSpPr>
          <p:cNvPr id="4" name="Slide Number Placeholder 3"/>
          <p:cNvSpPr>
            <a:spLocks noGrp="1"/>
          </p:cNvSpPr>
          <p:nvPr>
            <p:ph type="sldNum" sz="quarter" idx="5"/>
          </p:nvPr>
        </p:nvSpPr>
        <p:spPr/>
        <p:txBody>
          <a:bodyPr/>
          <a:lstStyle/>
          <a:p>
            <a:fld id="{C348D0EB-DED8-44DE-B3C7-3E1A9802959A}" type="slidenum">
              <a:rPr lang="en-US" smtClean="0"/>
              <a:t>2</a:t>
            </a:fld>
            <a:endParaRPr lang="en-US"/>
          </a:p>
        </p:txBody>
      </p:sp>
    </p:spTree>
    <p:extLst>
      <p:ext uri="{BB962C8B-B14F-4D97-AF65-F5344CB8AC3E}">
        <p14:creationId xmlns:p14="http://schemas.microsoft.com/office/powerpoint/2010/main" val="563283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cs typeface="Calibri"/>
              </a:rPr>
              <a:t>Internally calculated performance was pulled October 2019</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2CA180-3E44-4476-BB6E-B2F7E4A09E5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5769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32BF0-7110-4ACF-9C11-6716F1ADC36C}" type="slidenum">
              <a:rPr lang="en-US" smtClean="0"/>
              <a:t>6</a:t>
            </a:fld>
            <a:endParaRPr lang="en-US" dirty="0"/>
          </a:p>
        </p:txBody>
      </p:sp>
    </p:spTree>
    <p:extLst>
      <p:ext uri="{BB962C8B-B14F-4D97-AF65-F5344CB8AC3E}">
        <p14:creationId xmlns:p14="http://schemas.microsoft.com/office/powerpoint/2010/main" val="371324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qualify for incentive payments, all RAEs are required to meet the following minimum performance expectations during the contract year. </a:t>
            </a:r>
          </a:p>
          <a:p>
            <a:r>
              <a:rPr lang="en-US" dirty="0"/>
              <a:t>In FY 18/19, RAEs 3 &amp; 5 passed these qualifying or gate measures. As of November, COA is in good standing for these measures for FY19/20.</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Additional Notes</a:t>
            </a:r>
            <a:r>
              <a:rPr lang="en-US" dirty="0"/>
              <a:t>: </a:t>
            </a:r>
            <a:r>
              <a:rPr lang="en-US" sz="1200" b="0" i="0" u="none" strike="noStrike" kern="1200" baseline="0" dirty="0">
                <a:solidFill>
                  <a:schemeClr val="tx1"/>
                </a:solidFill>
                <a:latin typeface="+mn-lt"/>
                <a:ea typeface="+mn-ea"/>
                <a:cs typeface="+mn-cs"/>
              </a:rPr>
              <a:t>Submission of flat files that are submitted on time in accordance with the contract and meets the following flat file specifications.</a:t>
            </a:r>
          </a:p>
          <a:p>
            <a:endParaRPr lang="en-US" dirty="0"/>
          </a:p>
          <a:p>
            <a:r>
              <a:rPr lang="en-US" sz="1200" b="0" i="0" u="none" strike="noStrike" kern="1200" baseline="0" dirty="0">
                <a:solidFill>
                  <a:schemeClr val="tx1"/>
                </a:solidFill>
                <a:latin typeface="+mn-lt"/>
                <a:ea typeface="+mn-ea"/>
                <a:cs typeface="+mn-cs"/>
              </a:rPr>
              <a:t>According to the corrective action plan (CAP) process, there are specific steps to ensure plans are a 100% compliant that are coordinated by the Departments EQRO, they are: </a:t>
            </a:r>
          </a:p>
          <a:p>
            <a:r>
              <a:rPr lang="en-US" sz="1200" b="0" i="0" u="none" strike="noStrike" kern="1200" baseline="0" dirty="0">
                <a:solidFill>
                  <a:schemeClr val="tx1"/>
                </a:solidFill>
                <a:latin typeface="+mn-lt"/>
                <a:ea typeface="+mn-ea"/>
                <a:cs typeface="+mn-cs"/>
              </a:rPr>
              <a:t>o The plan must submit the CAP within the timeframe given (30 days) </a:t>
            </a:r>
          </a:p>
          <a:p>
            <a:r>
              <a:rPr lang="en-US" sz="1200" b="0" i="0" u="none" strike="noStrike" kern="1200" baseline="0" dirty="0">
                <a:solidFill>
                  <a:schemeClr val="tx1"/>
                </a:solidFill>
                <a:latin typeface="+mn-lt"/>
                <a:ea typeface="+mn-ea"/>
                <a:cs typeface="+mn-cs"/>
              </a:rPr>
              <a:t>o The CAP must be approved by the Department - </a:t>
            </a:r>
          </a:p>
          <a:p>
            <a:r>
              <a:rPr lang="en-US" sz="1200" b="0" i="0" u="none" strike="noStrike" kern="1200" baseline="0" dirty="0">
                <a:solidFill>
                  <a:schemeClr val="tx1"/>
                </a:solidFill>
                <a:latin typeface="+mn-lt"/>
                <a:ea typeface="+mn-ea"/>
                <a:cs typeface="+mn-cs"/>
              </a:rPr>
              <a:t>o The CAP must be completed within the allowed timeframe outlined in the CAP </a:t>
            </a:r>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15</a:t>
            </a:fld>
            <a:endParaRPr lang="en-US"/>
          </a:p>
        </p:txBody>
      </p:sp>
    </p:spTree>
    <p:extLst>
      <p:ext uri="{BB962C8B-B14F-4D97-AF65-F5344CB8AC3E}">
        <p14:creationId xmlns:p14="http://schemas.microsoft.com/office/powerpoint/2010/main" val="3661246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Members will be included in the denominator if they received an intake service for a primary covered SUD diagnosis which can include a diagnosis of Alcohol abuse, Cannabis related disorders or Cocaine related disorders for example.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Appendix A) which could occur at a PCMP with an assessment (90791)  or an outpatient behavioral health visit where a provider could have billed an Alcohol and/or Drug (AOD) Assessment and subsequently are diagnosed with a substance use disorder. Members are excluded if there is previous substance use treatment history in the past 60 days because the emphasis here is that this is a new episode of care.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*Initiated treatment for a primary Covered SUD diagnosis and Detox and outpatient or intensive count</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member was diagnosed at the ED with an SUD diagnosis receiving timely series is critical to his treatment. They went to the therapist and completed two SUD treatments appointments within 30 days and is now counted as a person engaged in SUD Treatment and in the denominator of this metric.</a:t>
            </a:r>
          </a:p>
          <a:p>
            <a:endParaRPr lang="en-US" dirty="0"/>
          </a:p>
          <a:p>
            <a:endParaRPr lang="en-US" dirty="0"/>
          </a:p>
          <a:p>
            <a:r>
              <a:rPr lang="en-US" sz="1200" b="0" i="0" u="none" strike="noStrike" baseline="0" dirty="0">
                <a:solidFill>
                  <a:srgbClr val="000000"/>
                </a:solidFill>
                <a:latin typeface="Times New Roman" panose="02020603050405020304" pitchFamily="18" charset="0"/>
              </a:rPr>
              <a:t>ICD-10-CM Code Ranges 	</a:t>
            </a:r>
          </a:p>
          <a:p>
            <a:r>
              <a:rPr lang="en-US" sz="1200" b="0" i="0" u="none" strike="noStrike" baseline="0" dirty="0">
                <a:solidFill>
                  <a:srgbClr val="000000"/>
                </a:solidFill>
                <a:latin typeface="Times New Roman" panose="02020603050405020304" pitchFamily="18" charset="0"/>
              </a:rPr>
              <a:t>Start Value 	End Value 	</a:t>
            </a:r>
          </a:p>
          <a:p>
            <a:r>
              <a:rPr lang="en-US" sz="1200" b="0" i="0" u="none" strike="noStrike" baseline="0" dirty="0">
                <a:solidFill>
                  <a:srgbClr val="000000"/>
                </a:solidFill>
                <a:latin typeface="Times New Roman" panose="02020603050405020304" pitchFamily="18" charset="0"/>
              </a:rPr>
              <a:t>F10.10 	F10.26 	</a:t>
            </a:r>
          </a:p>
          <a:p>
            <a:r>
              <a:rPr lang="en-US" sz="1200" b="0" i="0" u="none" strike="noStrike" baseline="0" dirty="0">
                <a:solidFill>
                  <a:srgbClr val="000000"/>
                </a:solidFill>
                <a:latin typeface="Times New Roman" panose="02020603050405020304" pitchFamily="18" charset="0"/>
              </a:rPr>
              <a:t>F10.28 	F10.96 	</a:t>
            </a:r>
          </a:p>
          <a:p>
            <a:r>
              <a:rPr lang="en-US" sz="1200" b="0" i="0" u="none" strike="noStrike" baseline="0" dirty="0">
                <a:solidFill>
                  <a:srgbClr val="000000"/>
                </a:solidFill>
                <a:latin typeface="Times New Roman" panose="02020603050405020304" pitchFamily="18" charset="0"/>
              </a:rPr>
              <a:t>F10.98 	F13.26 	</a:t>
            </a:r>
          </a:p>
          <a:p>
            <a:r>
              <a:rPr lang="en-US" sz="1200" b="0" i="0" u="none" strike="noStrike" baseline="0" dirty="0">
                <a:solidFill>
                  <a:srgbClr val="000000"/>
                </a:solidFill>
                <a:latin typeface="Times New Roman" panose="02020603050405020304" pitchFamily="18" charset="0"/>
              </a:rPr>
              <a:t>F13.28 	F13.96 	</a:t>
            </a:r>
          </a:p>
          <a:p>
            <a:r>
              <a:rPr lang="en-US" sz="1200" b="0" i="0" u="none" strike="noStrike" baseline="0" dirty="0">
                <a:solidFill>
                  <a:srgbClr val="000000"/>
                </a:solidFill>
                <a:latin typeface="Times New Roman" panose="02020603050405020304" pitchFamily="18" charset="0"/>
              </a:rPr>
              <a:t>F13.98 	F18.159 	</a:t>
            </a:r>
          </a:p>
          <a:p>
            <a:r>
              <a:rPr lang="en-US" sz="1200" b="0" i="0" u="none" strike="noStrike" baseline="0" dirty="0">
                <a:solidFill>
                  <a:srgbClr val="000000"/>
                </a:solidFill>
                <a:latin typeface="Times New Roman" panose="02020603050405020304" pitchFamily="18" charset="0"/>
              </a:rPr>
              <a:t>F18.18 	F18.259 	</a:t>
            </a:r>
          </a:p>
          <a:p>
            <a:r>
              <a:rPr lang="en-US" sz="1200" b="0" i="0" u="none" strike="noStrike" baseline="0" dirty="0">
                <a:solidFill>
                  <a:srgbClr val="000000"/>
                </a:solidFill>
                <a:latin typeface="Times New Roman" panose="02020603050405020304" pitchFamily="18" charset="0"/>
              </a:rPr>
              <a:t>F18.28 	F18.959 	</a:t>
            </a:r>
          </a:p>
          <a:p>
            <a:r>
              <a:rPr lang="en-US" sz="1200" b="0" i="0" u="none" strike="noStrike" baseline="0" dirty="0">
                <a:solidFill>
                  <a:srgbClr val="000000"/>
                </a:solidFill>
                <a:latin typeface="Times New Roman" panose="02020603050405020304" pitchFamily="18" charset="0"/>
              </a:rPr>
              <a:t>F18.980 	F19.16 	</a:t>
            </a:r>
          </a:p>
          <a:p>
            <a:r>
              <a:rPr lang="en-US" sz="1200" b="0" i="0" u="none" strike="noStrike" baseline="0" dirty="0">
                <a:solidFill>
                  <a:srgbClr val="000000"/>
                </a:solidFill>
                <a:latin typeface="Times New Roman" panose="02020603050405020304" pitchFamily="18" charset="0"/>
              </a:rPr>
              <a:t>F19.18 	F19.26 	</a:t>
            </a:r>
          </a:p>
          <a:p>
            <a:r>
              <a:rPr lang="en-US" sz="1200" b="0" i="0" u="none" strike="noStrike" baseline="0" dirty="0">
                <a:solidFill>
                  <a:srgbClr val="000000"/>
                </a:solidFill>
                <a:latin typeface="Times New Roman" panose="02020603050405020304" pitchFamily="18" charset="0"/>
              </a:rPr>
              <a:t>F19.28 	F19.99 	</a:t>
            </a:r>
          </a:p>
          <a:p>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16</a:t>
            </a:fld>
            <a:endParaRPr lang="en-US"/>
          </a:p>
        </p:txBody>
      </p:sp>
    </p:spTree>
    <p:extLst>
      <p:ext uri="{BB962C8B-B14F-4D97-AF65-F5344CB8AC3E}">
        <p14:creationId xmlns:p14="http://schemas.microsoft.com/office/powerpoint/2010/main" val="3755540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Inpatient psychiatric care means the individual stays at a treatment center, like a hospital, while medical professionals help manage a mental health concern.  This members needs would be high and their condition unmanaged if they are receiving care at this type of inpatient facility.  During the stay they could be diagnosed with </a:t>
            </a:r>
            <a:r>
              <a:rPr lang="en-US" sz="1200" b="0" kern="1200" dirty="0">
                <a:solidFill>
                  <a:schemeClr val="tx1"/>
                </a:solidFill>
                <a:effectLst/>
                <a:latin typeface="+mn-lt"/>
                <a:ea typeface="+mn-ea"/>
                <a:cs typeface="+mn-cs"/>
              </a:rPr>
              <a:t>obsessive-compulsive disorder or a diagnosis of paranoid schizophrenia </a:t>
            </a:r>
            <a:r>
              <a:rPr lang="en-US" dirty="0"/>
              <a:t>. </a:t>
            </a:r>
            <a:r>
              <a:rPr lang="en-US" sz="1200" kern="1200" dirty="0">
                <a:solidFill>
                  <a:schemeClr val="tx1"/>
                </a:solidFill>
                <a:effectLst/>
                <a:latin typeface="+mn-lt"/>
                <a:ea typeface="+mn-ea"/>
                <a:cs typeface="+mn-cs"/>
              </a:rPr>
              <a:t>When a member leaves inpatient hospitalization for one of these mental health conditions, they should be seen by an outpatient provider within 7-days to help ensure the member has timely access to care, which is critical to ensuring access to medications and addressing other health concerns.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Additional Notes</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Members will be included in the denominator if they received a discharge from an inpatient hospital episode for treatment of a primary covered mental health diagnosis (See Appendix A) to the community or a non-24-hour treatment facility.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Denominator: Rev code: All-inclusive Rate 0100 - All inclusive room and board plus ancillary (aka in-patient)</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If the discharge is followed by</a:t>
            </a:r>
            <a:r>
              <a:rPr lang="en-US" sz="1200" b="1" i="0" u="none" strike="noStrike" kern="1200" baseline="0" dirty="0">
                <a:solidFill>
                  <a:schemeClr val="tx1"/>
                </a:solidFill>
                <a:latin typeface="+mn-lt"/>
                <a:ea typeface="+mn-ea"/>
                <a:cs typeface="+mn-cs"/>
              </a:rPr>
              <a:t> readmission </a:t>
            </a:r>
            <a:r>
              <a:rPr lang="en-US" sz="1200" b="0" i="0" u="none" strike="noStrike" kern="1200" baseline="0" dirty="0">
                <a:solidFill>
                  <a:schemeClr val="tx1"/>
                </a:solidFill>
                <a:latin typeface="+mn-lt"/>
                <a:ea typeface="+mn-ea"/>
                <a:cs typeface="+mn-cs"/>
              </a:rPr>
              <a:t>or direct transfer to an emergency department for a primary diagnosis of mental health- within the 7-day follow-up period, count only the readmission discharge or the discharge from the emergency department to which the patient was transferred.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Exclude discharges followed by admission or direct transfer to an acute or nonacute facility within the 7-day follow-up period, regardless of primary diagnosis for the admission. </a:t>
            </a:r>
          </a:p>
          <a:p>
            <a:r>
              <a:rPr lang="en-US" dirty="0"/>
              <a:t>*</a:t>
            </a:r>
            <a:r>
              <a:rPr lang="en-US" sz="1200" b="0" i="0" u="none" strike="noStrike" kern="1200" baseline="0" dirty="0">
                <a:solidFill>
                  <a:schemeClr val="tx1"/>
                </a:solidFill>
                <a:latin typeface="+mn-lt"/>
                <a:ea typeface="+mn-ea"/>
                <a:cs typeface="+mn-cs"/>
              </a:rPr>
              <a:t>These discharges are excluded from the measure because hospitalization or transfer may prevent an outpatient follow-up visit from taking place. </a:t>
            </a:r>
          </a:p>
          <a:p>
            <a:endParaRPr lang="en-US" dirty="0"/>
          </a:p>
          <a:p>
            <a:r>
              <a:rPr lang="en-US" sz="1200" b="0" i="0" u="none" strike="noStrike" kern="1200" baseline="0" dirty="0">
                <a:solidFill>
                  <a:schemeClr val="tx1"/>
                </a:solidFill>
                <a:latin typeface="+mn-lt"/>
                <a:ea typeface="+mn-ea"/>
                <a:cs typeface="+mn-cs"/>
              </a:rPr>
              <a:t>ICD-10-CM Code Ranges 	</a:t>
            </a:r>
          </a:p>
          <a:p>
            <a:r>
              <a:rPr lang="en-US" sz="1200" b="0" i="0" u="none" strike="noStrike" kern="1200" baseline="0" dirty="0">
                <a:solidFill>
                  <a:schemeClr val="tx1"/>
                </a:solidFill>
                <a:latin typeface="+mn-lt"/>
                <a:ea typeface="+mn-ea"/>
                <a:cs typeface="+mn-cs"/>
              </a:rPr>
              <a:t>Start Value 	End Value 	</a:t>
            </a:r>
          </a:p>
          <a:p>
            <a:r>
              <a:rPr lang="en-US" sz="1200" b="0" i="0" u="none" strike="noStrike" kern="1200" baseline="0" dirty="0">
                <a:solidFill>
                  <a:schemeClr val="tx1"/>
                </a:solidFill>
                <a:latin typeface="+mn-lt"/>
                <a:ea typeface="+mn-ea"/>
                <a:cs typeface="+mn-cs"/>
              </a:rPr>
              <a:t>F20.0 	F42.3 	</a:t>
            </a:r>
          </a:p>
          <a:p>
            <a:r>
              <a:rPr lang="en-US" sz="1200" b="0" i="0" u="none" strike="noStrike" kern="1200" baseline="0" dirty="0">
                <a:solidFill>
                  <a:schemeClr val="tx1"/>
                </a:solidFill>
                <a:latin typeface="+mn-lt"/>
                <a:ea typeface="+mn-ea"/>
                <a:cs typeface="+mn-cs"/>
              </a:rPr>
              <a:t>F42.8 	F48.1 	</a:t>
            </a:r>
          </a:p>
          <a:p>
            <a:r>
              <a:rPr lang="en-US" sz="1200" b="0" i="0" u="none" strike="noStrike" kern="1200" baseline="0" dirty="0">
                <a:solidFill>
                  <a:schemeClr val="tx1"/>
                </a:solidFill>
                <a:latin typeface="+mn-lt"/>
                <a:ea typeface="+mn-ea"/>
                <a:cs typeface="+mn-cs"/>
              </a:rPr>
              <a:t>F48.9 	F51.03 	</a:t>
            </a:r>
          </a:p>
          <a:p>
            <a:r>
              <a:rPr lang="en-US" sz="1200" b="0" i="0" u="none" strike="noStrike" kern="1200" baseline="0" dirty="0">
                <a:solidFill>
                  <a:schemeClr val="tx1"/>
                </a:solidFill>
                <a:latin typeface="+mn-lt"/>
                <a:ea typeface="+mn-ea"/>
                <a:cs typeface="+mn-cs"/>
              </a:rPr>
              <a:t>F51.09 	F51.12 	</a:t>
            </a:r>
          </a:p>
          <a:p>
            <a:r>
              <a:rPr lang="en-US" sz="1200" b="0" i="0" u="none" strike="noStrike" kern="1200" baseline="0" dirty="0">
                <a:solidFill>
                  <a:schemeClr val="tx1"/>
                </a:solidFill>
                <a:latin typeface="+mn-lt"/>
                <a:ea typeface="+mn-ea"/>
                <a:cs typeface="+mn-cs"/>
              </a:rPr>
              <a:t>F51.19 	F51.9 	</a:t>
            </a:r>
          </a:p>
          <a:p>
            <a:r>
              <a:rPr lang="en-US" sz="1200" b="0" i="0" u="none" strike="noStrike" kern="1200" baseline="0" dirty="0">
                <a:solidFill>
                  <a:schemeClr val="tx1"/>
                </a:solidFill>
                <a:latin typeface="+mn-lt"/>
                <a:ea typeface="+mn-ea"/>
                <a:cs typeface="+mn-cs"/>
              </a:rPr>
              <a:t>F53.0 	F53.1 	</a:t>
            </a:r>
          </a:p>
          <a:p>
            <a:r>
              <a:rPr lang="en-US" sz="1200" b="0" i="0" u="none" strike="noStrike" kern="1200" baseline="0" dirty="0">
                <a:solidFill>
                  <a:schemeClr val="tx1"/>
                </a:solidFill>
                <a:latin typeface="+mn-lt"/>
                <a:ea typeface="+mn-ea"/>
                <a:cs typeface="+mn-cs"/>
              </a:rPr>
              <a:t>F60.0 	F63.9 	</a:t>
            </a:r>
          </a:p>
          <a:p>
            <a:r>
              <a:rPr lang="en-US" sz="1200" b="0" i="0" u="none" strike="noStrike" kern="1200" baseline="0" dirty="0">
                <a:solidFill>
                  <a:schemeClr val="tx1"/>
                </a:solidFill>
                <a:latin typeface="+mn-lt"/>
                <a:ea typeface="+mn-ea"/>
                <a:cs typeface="+mn-cs"/>
              </a:rPr>
              <a:t>F68.10 	F69 	</a:t>
            </a:r>
          </a:p>
          <a:p>
            <a:r>
              <a:rPr lang="en-US" sz="1200" b="0" i="0" u="none" strike="noStrike" kern="1200" baseline="0" dirty="0">
                <a:solidFill>
                  <a:schemeClr val="tx1"/>
                </a:solidFill>
                <a:latin typeface="+mn-lt"/>
                <a:ea typeface="+mn-ea"/>
                <a:cs typeface="+mn-cs"/>
              </a:rPr>
              <a:t>F90.0 	F98.4 	</a:t>
            </a:r>
          </a:p>
          <a:p>
            <a:r>
              <a:rPr lang="en-US" sz="1200" b="0" i="0" u="none" strike="noStrike" kern="1200" baseline="0" dirty="0">
                <a:solidFill>
                  <a:schemeClr val="tx1"/>
                </a:solidFill>
                <a:latin typeface="+mn-lt"/>
                <a:ea typeface="+mn-ea"/>
                <a:cs typeface="+mn-cs"/>
              </a:rPr>
              <a:t>F98.8 	F99 	</a:t>
            </a:r>
          </a:p>
          <a:p>
            <a:r>
              <a:rPr lang="en-US" sz="1200" b="0" i="0" u="none" strike="noStrike" kern="1200" baseline="0" dirty="0">
                <a:solidFill>
                  <a:schemeClr val="tx1"/>
                </a:solidFill>
                <a:latin typeface="+mn-lt"/>
                <a:ea typeface="+mn-ea"/>
                <a:cs typeface="+mn-cs"/>
              </a:rPr>
              <a:t>R45.1 	R45.2 	</a:t>
            </a:r>
          </a:p>
          <a:p>
            <a:r>
              <a:rPr lang="en-US" sz="1200" b="0" i="0" u="none" strike="noStrike" kern="1200" baseline="0" dirty="0">
                <a:solidFill>
                  <a:schemeClr val="tx1"/>
                </a:solidFill>
                <a:latin typeface="+mn-lt"/>
                <a:ea typeface="+mn-ea"/>
                <a:cs typeface="+mn-cs"/>
              </a:rPr>
              <a:t>R45.5 	R45.82 	</a:t>
            </a:r>
          </a:p>
          <a:p>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17</a:t>
            </a:fld>
            <a:endParaRPr lang="en-US"/>
          </a:p>
        </p:txBody>
      </p:sp>
    </p:spTree>
    <p:extLst>
      <p:ext uri="{BB962C8B-B14F-4D97-AF65-F5344CB8AC3E}">
        <p14:creationId xmlns:p14="http://schemas.microsoft.com/office/powerpoint/2010/main" val="1532096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particular measure shows success and improvement by </a:t>
            </a:r>
            <a:r>
              <a:rPr lang="en-US" sz="1200" i="1" kern="1200" dirty="0">
                <a:solidFill>
                  <a:schemeClr val="tx1"/>
                </a:solidFill>
                <a:effectLst/>
                <a:latin typeface="+mn-lt"/>
                <a:ea typeface="+mn-ea"/>
                <a:cs typeface="+mn-cs"/>
              </a:rPr>
              <a:t>increasing</a:t>
            </a:r>
            <a:r>
              <a:rPr lang="en-US" sz="1200" kern="1200" dirty="0">
                <a:solidFill>
                  <a:schemeClr val="tx1"/>
                </a:solidFill>
                <a:effectLst/>
                <a:latin typeface="+mn-lt"/>
                <a:ea typeface="+mn-ea"/>
                <a:cs typeface="+mn-cs"/>
              </a:rPr>
              <a:t> the number of members who receive an outpatient, or community-based, service within 7-days of going to the Emergency Department for a substance-use related issue. For example, if a member was taken to the Emergency Department for alcohol poisoning they should get into a provider to help them combat their substance use issues in a timely manner to ensure the member is getting timely help after an urgent episode that landed them in the emergency department. This measure helps Colorado Access ensure that our members are getting timely care in the right setting to help them overcome their substance use disorder.  This measure highlights the importance of having appointment availability for members so that services can be delivered to members in a timely manner. </a:t>
            </a:r>
          </a:p>
          <a:p>
            <a:endParaRPr lang="en-US" dirty="0"/>
          </a:p>
          <a:p>
            <a:endParaRPr lang="en-US" dirty="0"/>
          </a:p>
          <a:p>
            <a:r>
              <a:rPr lang="en-US" b="1" dirty="0"/>
              <a:t>Additional notes:</a:t>
            </a:r>
          </a:p>
          <a:p>
            <a:r>
              <a:rPr lang="en-US" dirty="0"/>
              <a:t>Members in the denominator who have had at least two or more outpatient visits or intensive outpatient encounters with any primary SUD diagnosis (see Appendix A) on or within 30 days after the date of the initiation encounter (inclusive). Multiple engagement visits may occur on the same day.</a:t>
            </a:r>
          </a:p>
          <a:p>
            <a:r>
              <a:rPr lang="en-US" dirty="0"/>
              <a:t> Notes: 1. Do not count events that include inpatient detoxification or detoxification codes (see table below) when identifying engagement of SUD treatment.</a:t>
            </a:r>
          </a:p>
          <a:p>
            <a:r>
              <a:rPr lang="en-US" dirty="0"/>
              <a:t> 2. Billing provider type is only used on FFS data for the calculation of this metric. </a:t>
            </a:r>
          </a:p>
          <a:p>
            <a:endParaRPr lang="en-US" dirty="0"/>
          </a:p>
          <a:p>
            <a:r>
              <a:rPr lang="en-US" sz="1200" b="0" i="0" u="none" strike="noStrike" baseline="0" dirty="0">
                <a:solidFill>
                  <a:srgbClr val="000000"/>
                </a:solidFill>
                <a:latin typeface="Times New Roman" panose="02020603050405020304" pitchFamily="18" charset="0"/>
              </a:rPr>
              <a:t>ICD-10-CM Code Ranges 	</a:t>
            </a:r>
          </a:p>
          <a:p>
            <a:r>
              <a:rPr lang="en-US" sz="1200" b="0" i="0" u="none" strike="noStrike" baseline="0" dirty="0">
                <a:solidFill>
                  <a:srgbClr val="000000"/>
                </a:solidFill>
                <a:latin typeface="Times New Roman" panose="02020603050405020304" pitchFamily="18" charset="0"/>
              </a:rPr>
              <a:t>Start Value 	End Value 	</a:t>
            </a:r>
          </a:p>
          <a:p>
            <a:r>
              <a:rPr lang="en-US" sz="1200" b="0" i="0" u="none" strike="noStrike" baseline="0" dirty="0">
                <a:solidFill>
                  <a:srgbClr val="000000"/>
                </a:solidFill>
                <a:latin typeface="Times New Roman" panose="02020603050405020304" pitchFamily="18" charset="0"/>
              </a:rPr>
              <a:t>F10.10 	F10.26 	</a:t>
            </a:r>
          </a:p>
          <a:p>
            <a:r>
              <a:rPr lang="en-US" sz="1200" b="0" i="0" u="none" strike="noStrike" baseline="0" dirty="0">
                <a:solidFill>
                  <a:srgbClr val="000000"/>
                </a:solidFill>
                <a:latin typeface="Times New Roman" panose="02020603050405020304" pitchFamily="18" charset="0"/>
              </a:rPr>
              <a:t>F10.28 	F10.96 	</a:t>
            </a:r>
          </a:p>
          <a:p>
            <a:r>
              <a:rPr lang="en-US" sz="1200" b="0" i="0" u="none" strike="noStrike" baseline="0" dirty="0">
                <a:solidFill>
                  <a:srgbClr val="000000"/>
                </a:solidFill>
                <a:latin typeface="Times New Roman" panose="02020603050405020304" pitchFamily="18" charset="0"/>
              </a:rPr>
              <a:t>F10.98 	F13.26 	</a:t>
            </a:r>
          </a:p>
          <a:p>
            <a:r>
              <a:rPr lang="en-US" sz="1200" b="0" i="0" u="none" strike="noStrike" baseline="0" dirty="0">
                <a:solidFill>
                  <a:srgbClr val="000000"/>
                </a:solidFill>
                <a:latin typeface="Times New Roman" panose="02020603050405020304" pitchFamily="18" charset="0"/>
              </a:rPr>
              <a:t>F13.28 	F13.96 	</a:t>
            </a:r>
          </a:p>
          <a:p>
            <a:r>
              <a:rPr lang="en-US" sz="1200" b="0" i="0" u="none" strike="noStrike" baseline="0" dirty="0">
                <a:solidFill>
                  <a:srgbClr val="000000"/>
                </a:solidFill>
                <a:latin typeface="Times New Roman" panose="02020603050405020304" pitchFamily="18" charset="0"/>
              </a:rPr>
              <a:t>F13.98 	F18.159 	</a:t>
            </a:r>
          </a:p>
          <a:p>
            <a:r>
              <a:rPr lang="en-US" sz="1200" b="0" i="0" u="none" strike="noStrike" baseline="0" dirty="0">
                <a:solidFill>
                  <a:srgbClr val="000000"/>
                </a:solidFill>
                <a:latin typeface="Times New Roman" panose="02020603050405020304" pitchFamily="18" charset="0"/>
              </a:rPr>
              <a:t>F18.18 	F18.259 	</a:t>
            </a:r>
          </a:p>
          <a:p>
            <a:r>
              <a:rPr lang="en-US" sz="1200" b="0" i="0" u="none" strike="noStrike" baseline="0" dirty="0">
                <a:solidFill>
                  <a:srgbClr val="000000"/>
                </a:solidFill>
                <a:latin typeface="Times New Roman" panose="02020603050405020304" pitchFamily="18" charset="0"/>
              </a:rPr>
              <a:t>F18.28 	F18.959 	</a:t>
            </a:r>
          </a:p>
          <a:p>
            <a:r>
              <a:rPr lang="en-US" sz="1200" b="0" i="0" u="none" strike="noStrike" baseline="0" dirty="0">
                <a:solidFill>
                  <a:srgbClr val="000000"/>
                </a:solidFill>
                <a:latin typeface="Times New Roman" panose="02020603050405020304" pitchFamily="18" charset="0"/>
              </a:rPr>
              <a:t>F18.980 	F19.16 	</a:t>
            </a:r>
          </a:p>
          <a:p>
            <a:r>
              <a:rPr lang="en-US" sz="1200" b="0" i="0" u="none" strike="noStrike" baseline="0" dirty="0">
                <a:solidFill>
                  <a:srgbClr val="000000"/>
                </a:solidFill>
                <a:latin typeface="Times New Roman" panose="02020603050405020304" pitchFamily="18" charset="0"/>
              </a:rPr>
              <a:t>F19.18 	F19.26 	</a:t>
            </a:r>
          </a:p>
          <a:p>
            <a:r>
              <a:rPr lang="en-US" sz="1200" b="0" i="0" u="none" strike="noStrike" baseline="0" dirty="0">
                <a:solidFill>
                  <a:srgbClr val="000000"/>
                </a:solidFill>
                <a:latin typeface="Times New Roman" panose="02020603050405020304" pitchFamily="18" charset="0"/>
              </a:rPr>
              <a:t>F19.28 	F19.99 </a:t>
            </a:r>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18</a:t>
            </a:fld>
            <a:endParaRPr lang="en-US"/>
          </a:p>
        </p:txBody>
      </p:sp>
    </p:spTree>
    <p:extLst>
      <p:ext uri="{BB962C8B-B14F-4D97-AF65-F5344CB8AC3E}">
        <p14:creationId xmlns:p14="http://schemas.microsoft.com/office/powerpoint/2010/main" val="2027550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measure has two distinct parts to it.</a:t>
            </a:r>
          </a:p>
          <a:p>
            <a:r>
              <a:rPr lang="en-US" dirty="0"/>
              <a:t>First, a Primary Care provider (or PCMP) administers a depression screen at a routine appointment- this is a set of questions asking about depressive symptoms. This can include questions like </a:t>
            </a:r>
            <a:r>
              <a:rPr lang="en-US" sz="1200" kern="1200" dirty="0">
                <a:solidFill>
                  <a:schemeClr val="tx1"/>
                </a:solidFill>
                <a:effectLst/>
                <a:latin typeface="+mn-lt"/>
                <a:ea typeface="+mn-ea"/>
                <a:cs typeface="+mn-cs"/>
              </a:rPr>
              <a:t>“how often in the last two weeks have you felt little interest or pleasure in doing things?”, “Feeling tired or having little energy?” and “how often in the last two weeks have you felt down, depressed, or hopeless?”.  If the results of the screen show a member displays signs of depression a specific code (</a:t>
            </a:r>
            <a:r>
              <a:rPr lang="en-US" sz="1200" b="1" kern="1200" dirty="0">
                <a:solidFill>
                  <a:schemeClr val="tx1"/>
                </a:solidFill>
                <a:effectLst/>
                <a:latin typeface="+mn-lt"/>
                <a:ea typeface="+mn-ea"/>
                <a:cs typeface="+mn-cs"/>
              </a:rPr>
              <a:t>G8431)</a:t>
            </a:r>
            <a:r>
              <a:rPr lang="en-US" sz="1200" kern="1200" dirty="0">
                <a:solidFill>
                  <a:schemeClr val="tx1"/>
                </a:solidFill>
                <a:effectLst/>
                <a:latin typeface="+mn-lt"/>
                <a:ea typeface="+mn-ea"/>
                <a:cs typeface="+mn-cs"/>
              </a:rPr>
              <a:t> is billed and this member is then counted within the denominator.  The region can’t fall under a 7% threshold of screens administered to be eligible for the second part of this metric.</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based on the day that member is identified as having depression there is a 30 day window of time that a member should receive follow up behavioral health services to address the depression the PCP had identified. This measure defines success and improvement by increasing the number of members who have a follow-up behavioral health service after screening positive for depression.  </a:t>
            </a:r>
            <a:endParaRPr lang="en-US" dirty="0"/>
          </a:p>
          <a:p>
            <a:endParaRPr lang="en-US" dirty="0"/>
          </a:p>
          <a:p>
            <a:r>
              <a:rPr lang="en-US" b="1" dirty="0"/>
              <a:t>Additional Notes</a:t>
            </a:r>
            <a:r>
              <a:rPr lang="en-US" dirty="0"/>
              <a:t>:</a:t>
            </a:r>
          </a:p>
          <a:p>
            <a:r>
              <a:rPr lang="en-US" dirty="0"/>
              <a:t>Percentage of members engaged in mental health service on or within 30 days of screening positive for depression within a Primary Care Setting.</a:t>
            </a:r>
          </a:p>
          <a:p>
            <a:r>
              <a:rPr lang="en-US" dirty="0"/>
              <a:t>*In order to qualify for payment, depression screening rates cannot fall below 7%, as identified by the number of members with an outpatient primary care visit in the evaluation period who received a depression screening (G8431, G8510)</a:t>
            </a:r>
          </a:p>
        </p:txBody>
      </p:sp>
      <p:sp>
        <p:nvSpPr>
          <p:cNvPr id="4" name="Slide Number Placeholder 3"/>
          <p:cNvSpPr>
            <a:spLocks noGrp="1"/>
          </p:cNvSpPr>
          <p:nvPr>
            <p:ph type="sldNum" sz="quarter" idx="5"/>
          </p:nvPr>
        </p:nvSpPr>
        <p:spPr/>
        <p:txBody>
          <a:bodyPr/>
          <a:lstStyle/>
          <a:p>
            <a:fld id="{C348D0EB-DED8-44DE-B3C7-3E1A9802959A}" type="slidenum">
              <a:rPr lang="en-US" smtClean="0"/>
              <a:t>19</a:t>
            </a:fld>
            <a:endParaRPr lang="en-US"/>
          </a:p>
        </p:txBody>
      </p:sp>
    </p:spTree>
    <p:extLst>
      <p:ext uri="{BB962C8B-B14F-4D97-AF65-F5344CB8AC3E}">
        <p14:creationId xmlns:p14="http://schemas.microsoft.com/office/powerpoint/2010/main" val="2047402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measure looks at members who are new to the foster care and child welfare systems. Success and improvement in this measure means an increased number of children and adolescents in foster care receive a behavioral health screen within 30-days of entering the foster care system. Because access is so important, these services can be done by a behavioral health specialist, or the member’s primary care physician. </a:t>
            </a:r>
          </a:p>
        </p:txBody>
      </p:sp>
      <p:sp>
        <p:nvSpPr>
          <p:cNvPr id="4" name="Slide Number Placeholder 3"/>
          <p:cNvSpPr>
            <a:spLocks noGrp="1"/>
          </p:cNvSpPr>
          <p:nvPr>
            <p:ph type="sldNum" sz="quarter" idx="5"/>
          </p:nvPr>
        </p:nvSpPr>
        <p:spPr/>
        <p:txBody>
          <a:bodyPr/>
          <a:lstStyle/>
          <a:p>
            <a:fld id="{C348D0EB-DED8-44DE-B3C7-3E1A9802959A}" type="slidenum">
              <a:rPr lang="en-US" smtClean="0"/>
              <a:t>20</a:t>
            </a:fld>
            <a:endParaRPr lang="en-US"/>
          </a:p>
        </p:txBody>
      </p:sp>
    </p:spTree>
    <p:extLst>
      <p:ext uri="{BB962C8B-B14F-4D97-AF65-F5344CB8AC3E}">
        <p14:creationId xmlns:p14="http://schemas.microsoft.com/office/powerpoint/2010/main" val="505187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HCPF goals will be reviewed in November/December annually and RAEs will be notified of any updated goals once finalized.</a:t>
            </a:r>
          </a:p>
          <a:p>
            <a:endParaRPr lang="en-US" dirty="0"/>
          </a:p>
          <a:p>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21</a:t>
            </a:fld>
            <a:endParaRPr lang="en-US"/>
          </a:p>
        </p:txBody>
      </p:sp>
    </p:spTree>
    <p:extLst>
      <p:ext uri="{BB962C8B-B14F-4D97-AF65-F5344CB8AC3E}">
        <p14:creationId xmlns:p14="http://schemas.microsoft.com/office/powerpoint/2010/main" val="1999986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C0E2484-7C5A-4EAE-88D4-BD4499789E3F}" type="datetime1">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3309717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D58BFF-747B-4B36-BB31-9F52AA516FA2}" type="datetime1">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76350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D8D5E5-2B76-495C-9620-58246A01D4FF}" type="datetime1">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839208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1">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
            <a:ext cx="12192000" cy="4285297"/>
          </a:xfrm>
          <a:prstGeom prst="rect">
            <a:avLst/>
          </a:prstGeom>
        </p:spPr>
      </p:pic>
      <p:sp>
        <p:nvSpPr>
          <p:cNvPr id="8" name="Rectangle 7"/>
          <p:cNvSpPr/>
          <p:nvPr userDrawn="1"/>
        </p:nvSpPr>
        <p:spPr>
          <a:xfrm>
            <a:off x="1" y="3552784"/>
            <a:ext cx="2419351" cy="732515"/>
          </a:xfrm>
          <a:prstGeom prst="rect">
            <a:avLst/>
          </a:prstGeom>
          <a:solidFill>
            <a:srgbClr val="006999">
              <a:alpha val="8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userDrawn="1"/>
        </p:nvSpPr>
        <p:spPr>
          <a:xfrm>
            <a:off x="2419352" y="3552782"/>
            <a:ext cx="9772649" cy="732515"/>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2" name="Picture 1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18372" y="5820581"/>
            <a:ext cx="1597963" cy="1198472"/>
          </a:xfrm>
          <a:prstGeom prst="rect">
            <a:avLst/>
          </a:prstGeom>
        </p:spPr>
      </p:pic>
      <p:pic>
        <p:nvPicPr>
          <p:cNvPr id="13" name="Picture 12"/>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108799" y="6133562"/>
            <a:ext cx="1776247" cy="572510"/>
          </a:xfrm>
          <a:prstGeom prst="rect">
            <a:avLst/>
          </a:prstGeom>
        </p:spPr>
      </p:pic>
      <p:sp>
        <p:nvSpPr>
          <p:cNvPr id="5" name="Text Placeholder 4"/>
          <p:cNvSpPr>
            <a:spLocks noGrp="1"/>
          </p:cNvSpPr>
          <p:nvPr>
            <p:ph type="body" sz="quarter" idx="10" hasCustomPrompt="1"/>
          </p:nvPr>
        </p:nvSpPr>
        <p:spPr>
          <a:xfrm>
            <a:off x="2609852" y="3686175"/>
            <a:ext cx="9275233" cy="584200"/>
          </a:xfrm>
          <a:prstGeom prst="rect">
            <a:avLst/>
          </a:prstGeom>
        </p:spPr>
        <p:txBody>
          <a:bodyPr/>
          <a:lstStyle>
            <a:lvl1pPr marL="0" indent="0">
              <a:buFontTx/>
              <a:buNone/>
              <a:defRPr sz="3200" b="0" i="0">
                <a:solidFill>
                  <a:schemeClr val="bg1"/>
                </a:solidFill>
                <a:latin typeface="Helvetica" charset="0"/>
                <a:ea typeface="Helvetica" charset="0"/>
                <a:cs typeface="Helvetica" charset="0"/>
              </a:defRPr>
            </a:lvl1pPr>
          </a:lstStyle>
          <a:p>
            <a:pPr lvl="0"/>
            <a:r>
              <a:rPr lang="en-US" dirty="0"/>
              <a:t>CLICK TO EDIT TITLE</a:t>
            </a:r>
          </a:p>
        </p:txBody>
      </p:sp>
      <p:sp>
        <p:nvSpPr>
          <p:cNvPr id="15" name="Text Placeholder 4"/>
          <p:cNvSpPr>
            <a:spLocks noGrp="1"/>
          </p:cNvSpPr>
          <p:nvPr>
            <p:ph type="body" sz="quarter" idx="11" hasCustomPrompt="1"/>
          </p:nvPr>
        </p:nvSpPr>
        <p:spPr>
          <a:xfrm>
            <a:off x="1" y="3686175"/>
            <a:ext cx="2419351" cy="584200"/>
          </a:xfrm>
          <a:prstGeom prst="rect">
            <a:avLst/>
          </a:prstGeom>
        </p:spPr>
        <p:txBody>
          <a:bodyPr/>
          <a:lstStyle>
            <a:lvl1pPr marL="0" indent="0" algn="ctr">
              <a:buFontTx/>
              <a:buNone/>
              <a:defRPr sz="3200" b="1" i="0">
                <a:solidFill>
                  <a:schemeClr val="bg1"/>
                </a:solidFill>
                <a:latin typeface="Helvetica" charset="0"/>
                <a:ea typeface="Helvetica" charset="0"/>
                <a:cs typeface="Helvetica" charset="0"/>
              </a:defRPr>
            </a:lvl1pPr>
          </a:lstStyle>
          <a:p>
            <a:pPr lvl="0"/>
            <a:r>
              <a:rPr lang="en-US" dirty="0"/>
              <a:t>DATE</a:t>
            </a:r>
          </a:p>
        </p:txBody>
      </p:sp>
    </p:spTree>
    <p:extLst>
      <p:ext uri="{BB962C8B-B14F-4D97-AF65-F5344CB8AC3E}">
        <p14:creationId xmlns:p14="http://schemas.microsoft.com/office/powerpoint/2010/main" val="107316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ection Slide - bullets">
    <p:spTree>
      <p:nvGrpSpPr>
        <p:cNvPr id="1" name=""/>
        <p:cNvGrpSpPr/>
        <p:nvPr/>
      </p:nvGrpSpPr>
      <p:grpSpPr>
        <a:xfrm>
          <a:off x="0" y="0"/>
          <a:ext cx="0" cy="0"/>
          <a:chOff x="0" y="0"/>
          <a:chExt cx="0" cy="0"/>
        </a:xfrm>
      </p:grpSpPr>
      <p:sp>
        <p:nvSpPr>
          <p:cNvPr id="10" name="Rectangle 9"/>
          <p:cNvSpPr/>
          <p:nvPr userDrawn="1"/>
        </p:nvSpPr>
        <p:spPr>
          <a:xfrm>
            <a:off x="1" y="428266"/>
            <a:ext cx="2419351" cy="555583"/>
          </a:xfrm>
          <a:prstGeom prst="rect">
            <a:avLst/>
          </a:prstGeom>
          <a:solidFill>
            <a:srgbClr val="006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2419352" y="428266"/>
            <a:ext cx="9772649" cy="55558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5" name="Picture 1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08799" y="6133562"/>
            <a:ext cx="1776247" cy="572510"/>
          </a:xfrm>
          <a:prstGeom prst="rect">
            <a:avLst/>
          </a:prstGeom>
        </p:spPr>
      </p:pic>
      <p:sp>
        <p:nvSpPr>
          <p:cNvPr id="9" name="Text Placeholder 4"/>
          <p:cNvSpPr>
            <a:spLocks noGrp="1"/>
          </p:cNvSpPr>
          <p:nvPr>
            <p:ph type="body" sz="quarter" idx="10" hasCustomPrompt="1"/>
          </p:nvPr>
        </p:nvSpPr>
        <p:spPr>
          <a:xfrm>
            <a:off x="2609813" y="469096"/>
            <a:ext cx="9275233" cy="584200"/>
          </a:xfrm>
          <a:prstGeom prst="rect">
            <a:avLst/>
          </a:prstGeom>
        </p:spPr>
        <p:txBody>
          <a:bodyPr/>
          <a:lstStyle>
            <a:lvl1pPr marL="0" indent="0">
              <a:buFontTx/>
              <a:buNone/>
              <a:defRPr sz="2800" b="0" i="0">
                <a:solidFill>
                  <a:schemeClr val="bg1"/>
                </a:solidFill>
                <a:latin typeface="Helvetica" charset="0"/>
                <a:ea typeface="Helvetica" charset="0"/>
                <a:cs typeface="Helvetica" charset="0"/>
              </a:defRPr>
            </a:lvl1pPr>
          </a:lstStyle>
          <a:p>
            <a:pPr lvl="0"/>
            <a:r>
              <a:rPr lang="en-US" dirty="0"/>
              <a:t>SECTION TITLE</a:t>
            </a:r>
          </a:p>
        </p:txBody>
      </p:sp>
      <p:sp>
        <p:nvSpPr>
          <p:cNvPr id="6" name="Text Placeholder 5"/>
          <p:cNvSpPr>
            <a:spLocks noGrp="1"/>
          </p:cNvSpPr>
          <p:nvPr>
            <p:ph type="body" sz="quarter" idx="12" hasCustomPrompt="1"/>
          </p:nvPr>
        </p:nvSpPr>
        <p:spPr>
          <a:xfrm>
            <a:off x="2609813" y="1763578"/>
            <a:ext cx="7886700" cy="3265623"/>
          </a:xfrm>
          <a:prstGeom prst="rect">
            <a:avLst/>
          </a:prstGeom>
        </p:spPr>
        <p:txBody>
          <a:bodyPr/>
          <a:lstStyle>
            <a:lvl1pPr>
              <a:defRPr sz="2000" b="0" i="0">
                <a:solidFill>
                  <a:schemeClr val="tx1">
                    <a:lumMod val="65000"/>
                    <a:lumOff val="35000"/>
                  </a:schemeClr>
                </a:solidFill>
                <a:latin typeface="Helvetica" charset="0"/>
                <a:ea typeface="Helvetica" charset="0"/>
                <a:cs typeface="Helvetica" charset="0"/>
              </a:defRPr>
            </a:lvl1pPr>
            <a:lvl2pPr>
              <a:defRPr sz="1800" b="0" i="0">
                <a:solidFill>
                  <a:schemeClr val="tx1">
                    <a:lumMod val="65000"/>
                    <a:lumOff val="35000"/>
                  </a:schemeClr>
                </a:solidFill>
                <a:latin typeface="Helvetica" charset="0"/>
                <a:ea typeface="Helvetica" charset="0"/>
                <a:cs typeface="Helvetica" charset="0"/>
              </a:defRPr>
            </a:lvl2pPr>
            <a:lvl3pPr>
              <a:defRPr sz="1800" b="0" i="0">
                <a:solidFill>
                  <a:schemeClr val="tx1">
                    <a:lumMod val="65000"/>
                    <a:lumOff val="35000"/>
                  </a:schemeClr>
                </a:solidFill>
                <a:latin typeface="Helvetica" charset="0"/>
                <a:ea typeface="Helvetica" charset="0"/>
                <a:cs typeface="Helvetica" charset="0"/>
              </a:defRPr>
            </a:lvl3pPr>
            <a:lvl4pPr>
              <a:defRPr sz="1800" b="0" i="0">
                <a:solidFill>
                  <a:schemeClr val="tx1">
                    <a:lumMod val="65000"/>
                    <a:lumOff val="35000"/>
                  </a:schemeClr>
                </a:solidFill>
                <a:latin typeface="Helvetica" charset="0"/>
                <a:ea typeface="Helvetica" charset="0"/>
                <a:cs typeface="Helvetica" charset="0"/>
              </a:defRPr>
            </a:lvl4pPr>
            <a:lvl5pPr>
              <a:defRPr sz="1800" b="0" i="0">
                <a:solidFill>
                  <a:schemeClr val="tx1">
                    <a:lumMod val="65000"/>
                    <a:lumOff val="35000"/>
                  </a:schemeClr>
                </a:solidFill>
                <a:latin typeface="Helvetica" charset="0"/>
                <a:ea typeface="Helvetica" charset="0"/>
                <a:cs typeface="Helvetica" charset="0"/>
              </a:defRPr>
            </a:lvl5pPr>
          </a:lstStyle>
          <a:p>
            <a:pPr lvl="0"/>
            <a:r>
              <a:rPr lang="en-US" dirty="0"/>
              <a:t>Bullet list</a:t>
            </a:r>
          </a:p>
          <a:p>
            <a:pPr lvl="0"/>
            <a:r>
              <a:rPr lang="en-US" dirty="0"/>
              <a:t>A</a:t>
            </a:r>
          </a:p>
          <a:p>
            <a:pPr lvl="0"/>
            <a:r>
              <a:rPr lang="en-US" dirty="0"/>
              <a:t>B</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8364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86A62A-A884-44DD-B30E-1025804E8A82}" type="datetime1">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425810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0B139A-3CD6-4F2D-91E6-F8A911BAF597}" type="datetime1">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3717943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549E96-5C27-4B79-BDD7-74F7B89966B4}" type="datetime1">
              <a:rPr lang="en-US" smtClean="0"/>
              <a:t>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1758299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D82A9-4B4C-49E1-A684-5C61E812DE9D}" type="datetime1">
              <a:rPr lang="en-US" smtClean="0"/>
              <a:t>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218046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E2992D-00F1-486A-B8DE-83A8160D8129}" type="datetime1">
              <a:rPr lang="en-US" smtClean="0"/>
              <a:t>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7222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F2298-73DB-46B7-84E6-982553A4F933}" type="datetime1">
              <a:rPr lang="en-US" smtClean="0"/>
              <a:t>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2499994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8AF624-94DA-4BA4-9101-89FF58EB4C28}" type="datetime1">
              <a:rPr lang="en-US" smtClean="0"/>
              <a:t>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372357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0C898B-578A-4411-8BF7-46671A83D157}" type="datetime1">
              <a:rPr lang="en-US" smtClean="0"/>
              <a:t>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17772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1B973-658A-4F5A-B930-121582B1A835}" type="datetime1">
              <a:rPr lang="en-US" smtClean="0"/>
              <a:t>1/7/2020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4C308-BADE-4470-A28F-4A0BF6AAD666}" type="slidenum">
              <a:rPr lang="en-US" smtClean="0"/>
              <a:t>‹#›</a:t>
            </a:fld>
            <a:endParaRPr lang="en-US" dirty="0"/>
          </a:p>
        </p:txBody>
      </p:sp>
    </p:spTree>
    <p:extLst>
      <p:ext uri="{BB962C8B-B14F-4D97-AF65-F5344CB8AC3E}">
        <p14:creationId xmlns:p14="http://schemas.microsoft.com/office/powerpoint/2010/main" val="2927619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oaccess.com/members/care/" TargetMode="External"/><Relationship Id="rId2" Type="http://schemas.openxmlformats.org/officeDocument/2006/relationships/hyperlink" Target="https://www.denverhealthmedicalplan.org/medicaid-choice" TargetMode="External"/><Relationship Id="rId1" Type="http://schemas.openxmlformats.org/officeDocument/2006/relationships/slideLayout" Target="../slideLayouts/slideLayout2.xml"/><Relationship Id="rId4" Type="http://schemas.openxmlformats.org/officeDocument/2006/relationships/hyperlink" Target="https://enroll.healthfirstcolorado.com/choose"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pixabay.com/vectors/target-arrow-shooting-dart-3823872/" TargetMode="External"/><Relationship Id="rId4" Type="http://schemas.openxmlformats.org/officeDocument/2006/relationships/image" Target="../media/image2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567AA2-2308-4CD5-9090-634847C87F63}"/>
              </a:ext>
            </a:extLst>
          </p:cNvPr>
          <p:cNvSpPr>
            <a:spLocks noGrp="1"/>
          </p:cNvSpPr>
          <p:nvPr>
            <p:ph type="body" sz="quarter" idx="10"/>
          </p:nvPr>
        </p:nvSpPr>
        <p:spPr/>
        <p:txBody>
          <a:bodyPr/>
          <a:lstStyle/>
          <a:p>
            <a:r>
              <a:rPr lang="en-US" dirty="0"/>
              <a:t>Region 3 PIAC</a:t>
            </a:r>
            <a:endParaRPr lang="es-MX" dirty="0"/>
          </a:p>
        </p:txBody>
      </p:sp>
      <p:sp>
        <p:nvSpPr>
          <p:cNvPr id="3" name="Text Placeholder 2">
            <a:extLst>
              <a:ext uri="{FF2B5EF4-FFF2-40B4-BE49-F238E27FC236}">
                <a16:creationId xmlns:a16="http://schemas.microsoft.com/office/drawing/2014/main" id="{CD5C1E7A-89B7-450B-B0FC-286101E68551}"/>
              </a:ext>
            </a:extLst>
          </p:cNvPr>
          <p:cNvSpPr>
            <a:spLocks noGrp="1"/>
          </p:cNvSpPr>
          <p:nvPr>
            <p:ph type="body" sz="quarter" idx="11"/>
          </p:nvPr>
        </p:nvSpPr>
        <p:spPr/>
        <p:txBody>
          <a:bodyPr>
            <a:normAutofit fontScale="85000" lnSpcReduction="10000"/>
          </a:bodyPr>
          <a:lstStyle/>
          <a:p>
            <a:r>
              <a:rPr lang="en-US" dirty="0"/>
              <a:t>12/11/2019	</a:t>
            </a:r>
            <a:endParaRPr lang="es-MX" dirty="0"/>
          </a:p>
        </p:txBody>
      </p:sp>
    </p:spTree>
    <p:extLst>
      <p:ext uri="{BB962C8B-B14F-4D97-AF65-F5344CB8AC3E}">
        <p14:creationId xmlns:p14="http://schemas.microsoft.com/office/powerpoint/2010/main" val="252729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Providers and Care Coordination </a:t>
            </a:r>
          </a:p>
        </p:txBody>
      </p:sp>
      <p:sp>
        <p:nvSpPr>
          <p:cNvPr id="3" name="Content Placeholder 2"/>
          <p:cNvSpPr>
            <a:spLocks noGrp="1"/>
          </p:cNvSpPr>
          <p:nvPr>
            <p:ph idx="1"/>
          </p:nvPr>
        </p:nvSpPr>
        <p:spPr/>
        <p:txBody>
          <a:bodyPr>
            <a:normAutofit lnSpcReduction="10000"/>
          </a:bodyPr>
          <a:lstStyle/>
          <a:p>
            <a:r>
              <a:rPr lang="en-US" dirty="0"/>
              <a:t>DHMC is a closed network plan</a:t>
            </a:r>
          </a:p>
          <a:p>
            <a:pPr lvl="1"/>
            <a:r>
              <a:rPr lang="en-US" dirty="0"/>
              <a:t>Main Campus Hospital </a:t>
            </a:r>
          </a:p>
          <a:p>
            <a:pPr lvl="1"/>
            <a:r>
              <a:rPr lang="en-US" dirty="0"/>
              <a:t>3 Urgent Care clinics</a:t>
            </a:r>
          </a:p>
          <a:p>
            <a:pPr lvl="1"/>
            <a:r>
              <a:rPr lang="en-US" dirty="0"/>
              <a:t>9 Community Health Centers</a:t>
            </a:r>
          </a:p>
          <a:p>
            <a:pPr lvl="1"/>
            <a:r>
              <a:rPr lang="en-US" dirty="0"/>
              <a:t>18 School-based Health Centers</a:t>
            </a:r>
          </a:p>
          <a:p>
            <a:r>
              <a:rPr lang="en-US" dirty="0"/>
              <a:t>Authorizations</a:t>
            </a:r>
          </a:p>
          <a:p>
            <a:pPr lvl="1"/>
            <a:r>
              <a:rPr lang="en-US" dirty="0"/>
              <a:t>As a full risk capitated plan DHMC requires Prior Authorization Requests (PAR) to ensure the member receives the right level of care with the appropriate provider</a:t>
            </a:r>
          </a:p>
          <a:p>
            <a:r>
              <a:rPr lang="en-US" dirty="0"/>
              <a:t>DHMC and Colorado Access care coordination teams meet regularly to discuss Transitions of Care (TOC) as well as referral processes</a:t>
            </a:r>
          </a:p>
          <a:p>
            <a:endParaRPr lang="en-US" dirty="0"/>
          </a:p>
        </p:txBody>
      </p:sp>
      <p:sp>
        <p:nvSpPr>
          <p:cNvPr id="5" name="Slide Number Placeholder 4"/>
          <p:cNvSpPr>
            <a:spLocks noGrp="1"/>
          </p:cNvSpPr>
          <p:nvPr>
            <p:ph type="sldNum" sz="quarter" idx="12"/>
          </p:nvPr>
        </p:nvSpPr>
        <p:spPr/>
        <p:txBody>
          <a:bodyPr/>
          <a:lstStyle/>
          <a:p>
            <a:fld id="{FC34C308-BADE-4470-A28F-4A0BF6AAD666}" type="slidenum">
              <a:rPr lang="en-US" smtClean="0"/>
              <a:t>10</a:t>
            </a:fld>
            <a:endParaRPr lang="en-US" dirty="0"/>
          </a:p>
        </p:txBody>
      </p:sp>
    </p:spTree>
    <p:extLst>
      <p:ext uri="{BB962C8B-B14F-4D97-AF65-F5344CB8AC3E}">
        <p14:creationId xmlns:p14="http://schemas.microsoft.com/office/powerpoint/2010/main" val="4095781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 </a:t>
            </a:r>
            <a:br>
              <a:rPr lang="en-US" dirty="0"/>
            </a:br>
            <a:r>
              <a:rPr lang="en-US" dirty="0"/>
              <a:t>Community Partnerships </a:t>
            </a:r>
          </a:p>
        </p:txBody>
      </p:sp>
      <p:sp>
        <p:nvSpPr>
          <p:cNvPr id="3" name="Content Placeholder 2"/>
          <p:cNvSpPr>
            <a:spLocks noGrp="1"/>
          </p:cNvSpPr>
          <p:nvPr>
            <p:ph idx="1"/>
          </p:nvPr>
        </p:nvSpPr>
        <p:spPr/>
        <p:txBody>
          <a:bodyPr/>
          <a:lstStyle/>
          <a:p>
            <a:r>
              <a:rPr lang="en-US" dirty="0"/>
              <a:t>Denver Health &amp; Hospital Authority has a Healthy Communities contract and program</a:t>
            </a:r>
          </a:p>
          <a:p>
            <a:pPr lvl="1"/>
            <a:r>
              <a:rPr lang="en-US" dirty="0"/>
              <a:t>Colorado Access partners with two Healthy Communities programs: Denver Health and Tri-County Health Department </a:t>
            </a:r>
          </a:p>
          <a:p>
            <a:r>
              <a:rPr lang="en-US" dirty="0"/>
              <a:t>DHMC actively participates in region 5 PIAC and Governing Council</a:t>
            </a:r>
          </a:p>
          <a:p>
            <a:pPr lvl="1"/>
            <a:r>
              <a:rPr lang="en-US" dirty="0"/>
              <a:t>Not a voting a member of Governing Council</a:t>
            </a:r>
          </a:p>
        </p:txBody>
      </p:sp>
      <p:sp>
        <p:nvSpPr>
          <p:cNvPr id="5" name="Slide Number Placeholder 4"/>
          <p:cNvSpPr>
            <a:spLocks noGrp="1"/>
          </p:cNvSpPr>
          <p:nvPr>
            <p:ph type="sldNum" sz="quarter" idx="12"/>
          </p:nvPr>
        </p:nvSpPr>
        <p:spPr/>
        <p:txBody>
          <a:bodyPr/>
          <a:lstStyle/>
          <a:p>
            <a:fld id="{FC34C308-BADE-4470-A28F-4A0BF6AAD666}" type="slidenum">
              <a:rPr lang="en-US" smtClean="0"/>
              <a:t>11</a:t>
            </a:fld>
            <a:endParaRPr lang="en-US" dirty="0"/>
          </a:p>
        </p:txBody>
      </p:sp>
    </p:spTree>
    <p:extLst>
      <p:ext uri="{BB962C8B-B14F-4D97-AF65-F5344CB8AC3E}">
        <p14:creationId xmlns:p14="http://schemas.microsoft.com/office/powerpoint/2010/main" val="2679231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Colorado Access </a:t>
            </a:r>
          </a:p>
        </p:txBody>
      </p:sp>
      <p:sp>
        <p:nvSpPr>
          <p:cNvPr id="3" name="Content Placeholder 2"/>
          <p:cNvSpPr>
            <a:spLocks noGrp="1"/>
          </p:cNvSpPr>
          <p:nvPr>
            <p:ph idx="1"/>
          </p:nvPr>
        </p:nvSpPr>
        <p:spPr/>
        <p:txBody>
          <a:bodyPr>
            <a:normAutofit lnSpcReduction="10000"/>
          </a:bodyPr>
          <a:lstStyle/>
          <a:p>
            <a:r>
              <a:rPr lang="en-US" dirty="0"/>
              <a:t>Colorado Access administers the behavioral health benefit for all members in region 5, including those enrolled in DHMC.</a:t>
            </a:r>
            <a:br>
              <a:rPr lang="en-US" dirty="0"/>
            </a:br>
            <a:endParaRPr lang="en-US" dirty="0"/>
          </a:p>
          <a:p>
            <a:r>
              <a:rPr lang="en-US" dirty="0"/>
              <a:t>Behavioral health services include</a:t>
            </a:r>
          </a:p>
          <a:p>
            <a:pPr lvl="1"/>
            <a:r>
              <a:rPr lang="en-US" dirty="0"/>
              <a:t>individual and group therapy</a:t>
            </a:r>
          </a:p>
          <a:p>
            <a:pPr lvl="1"/>
            <a:r>
              <a:rPr lang="en-US" dirty="0"/>
              <a:t>outpatient substance use disorder services</a:t>
            </a:r>
          </a:p>
          <a:p>
            <a:pPr lvl="1"/>
            <a:r>
              <a:rPr lang="en-US" dirty="0"/>
              <a:t>medication assisted treatment</a:t>
            </a:r>
          </a:p>
          <a:p>
            <a:pPr lvl="1"/>
            <a:r>
              <a:rPr lang="en-US" dirty="0"/>
              <a:t>recovery-oriented services </a:t>
            </a:r>
            <a:br>
              <a:rPr lang="en-US" dirty="0"/>
            </a:br>
            <a:endParaRPr lang="en-US" dirty="0"/>
          </a:p>
          <a:p>
            <a:r>
              <a:rPr lang="en-US" dirty="0"/>
              <a:t>DHMC members may go to any behavioral health provider in Colorado Access’s provider network. </a:t>
            </a:r>
          </a:p>
        </p:txBody>
      </p:sp>
      <p:sp>
        <p:nvSpPr>
          <p:cNvPr id="5" name="Slide Number Placeholder 4"/>
          <p:cNvSpPr>
            <a:spLocks noGrp="1"/>
          </p:cNvSpPr>
          <p:nvPr>
            <p:ph type="sldNum" sz="quarter" idx="12"/>
          </p:nvPr>
        </p:nvSpPr>
        <p:spPr/>
        <p:txBody>
          <a:bodyPr/>
          <a:lstStyle/>
          <a:p>
            <a:fld id="{FC34C308-BADE-4470-A28F-4A0BF6AAD666}" type="slidenum">
              <a:rPr lang="en-US" smtClean="0"/>
              <a:t>12</a:t>
            </a:fld>
            <a:endParaRPr lang="en-US" dirty="0"/>
          </a:p>
        </p:txBody>
      </p:sp>
    </p:spTree>
    <p:extLst>
      <p:ext uri="{BB962C8B-B14F-4D97-AF65-F5344CB8AC3E}">
        <p14:creationId xmlns:p14="http://schemas.microsoft.com/office/powerpoint/2010/main" val="2995827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Region 5 Contract Arrangement</a:t>
            </a:r>
          </a:p>
        </p:txBody>
      </p:sp>
      <p:sp>
        <p:nvSpPr>
          <p:cNvPr id="3" name="Content Placeholder 2"/>
          <p:cNvSpPr>
            <a:spLocks noGrp="1"/>
          </p:cNvSpPr>
          <p:nvPr>
            <p:ph idx="1"/>
          </p:nvPr>
        </p:nvSpPr>
        <p:spPr/>
        <p:txBody>
          <a:bodyPr>
            <a:normAutofit/>
          </a:bodyPr>
          <a:lstStyle/>
          <a:p>
            <a:r>
              <a:rPr lang="en-US" dirty="0"/>
              <a:t>Currently the RAE region 5 contract includes administration of the Denver Health Medicaid Choice (DHMC) plan. </a:t>
            </a:r>
            <a:br>
              <a:rPr lang="en-US" dirty="0"/>
            </a:br>
            <a:endParaRPr lang="en-US" dirty="0"/>
          </a:p>
          <a:p>
            <a:r>
              <a:rPr lang="en-US" dirty="0"/>
              <a:t>Starting January 1, 2020 (tentative date)</a:t>
            </a:r>
          </a:p>
          <a:p>
            <a:pPr lvl="1"/>
            <a:r>
              <a:rPr lang="en-US" dirty="0"/>
              <a:t>DHMC will contract directly with HCPF</a:t>
            </a:r>
          </a:p>
          <a:p>
            <a:pPr lvl="1"/>
            <a:r>
              <a:rPr lang="en-US" dirty="0"/>
              <a:t>Colorado Access will have two contracts. One with HCPF to serve as the RAE for region 5. The other contract will be with Denver Health to administer the behavioral health benefit for DHMC members. </a:t>
            </a:r>
          </a:p>
          <a:p>
            <a:pPr lvl="1"/>
            <a:r>
              <a:rPr lang="en-US" dirty="0"/>
              <a:t>DHMC and Colorado Access do not expect members or providers to experience changes due to this new contract structure  </a:t>
            </a:r>
          </a:p>
        </p:txBody>
      </p:sp>
      <p:sp>
        <p:nvSpPr>
          <p:cNvPr id="5" name="Slide Number Placeholder 4"/>
          <p:cNvSpPr>
            <a:spLocks noGrp="1"/>
          </p:cNvSpPr>
          <p:nvPr>
            <p:ph type="sldNum" sz="quarter" idx="12"/>
          </p:nvPr>
        </p:nvSpPr>
        <p:spPr/>
        <p:txBody>
          <a:bodyPr/>
          <a:lstStyle/>
          <a:p>
            <a:fld id="{FC34C308-BADE-4470-A28F-4A0BF6AAD666}" type="slidenum">
              <a:rPr lang="en-US" smtClean="0"/>
              <a:t>13</a:t>
            </a:fld>
            <a:endParaRPr lang="en-US" dirty="0"/>
          </a:p>
        </p:txBody>
      </p:sp>
    </p:spTree>
    <p:extLst>
      <p:ext uri="{BB962C8B-B14F-4D97-AF65-F5344CB8AC3E}">
        <p14:creationId xmlns:p14="http://schemas.microsoft.com/office/powerpoint/2010/main" val="8011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a:normAutofit fontScale="92500" lnSpcReduction="10000"/>
          </a:bodyPr>
          <a:lstStyle/>
          <a:p>
            <a:r>
              <a:rPr lang="en-US" dirty="0"/>
              <a:t>Denver Health Medicaid Choice</a:t>
            </a:r>
            <a:br>
              <a:rPr lang="en-US" dirty="0"/>
            </a:br>
            <a:r>
              <a:rPr lang="en-US" dirty="0">
                <a:hlinkClick r:id="rId2"/>
              </a:rPr>
              <a:t>https://www.denverhealthmedicalplan.org/medicaid-choice</a:t>
            </a:r>
            <a:endParaRPr lang="en-US" dirty="0"/>
          </a:p>
          <a:p>
            <a:pPr marL="0" indent="0">
              <a:buNone/>
            </a:pPr>
            <a:r>
              <a:rPr lang="en-US" dirty="0"/>
              <a:t>   (303) 602-2116</a:t>
            </a:r>
            <a:br>
              <a:rPr lang="en-US" dirty="0"/>
            </a:br>
            <a:endParaRPr lang="en-US" dirty="0"/>
          </a:p>
          <a:p>
            <a:r>
              <a:rPr lang="en-US" dirty="0"/>
              <a:t>Colorado Access</a:t>
            </a:r>
            <a:br>
              <a:rPr lang="en-US" dirty="0"/>
            </a:br>
            <a:r>
              <a:rPr lang="en-US" dirty="0">
                <a:hlinkClick r:id="rId3"/>
              </a:rPr>
              <a:t>https://www.coaccess.com/members/care/</a:t>
            </a:r>
            <a:endParaRPr lang="en-US" dirty="0"/>
          </a:p>
          <a:p>
            <a:pPr marL="0" indent="0">
              <a:buNone/>
            </a:pPr>
            <a:r>
              <a:rPr lang="en-US" dirty="0"/>
              <a:t>   (303) 368-0038</a:t>
            </a:r>
            <a:br>
              <a:rPr lang="en-US" dirty="0"/>
            </a:br>
            <a:endParaRPr lang="en-US" dirty="0"/>
          </a:p>
          <a:p>
            <a:r>
              <a:rPr lang="en-US" dirty="0"/>
              <a:t>Health First Colorado Enrollment Broker</a:t>
            </a:r>
            <a:br>
              <a:rPr lang="en-US" dirty="0"/>
            </a:br>
            <a:r>
              <a:rPr lang="en-US" dirty="0">
                <a:hlinkClick r:id="rId4"/>
              </a:rPr>
              <a:t>https://enroll.healthfirstcolorado.com/choose</a:t>
            </a:r>
            <a:endParaRPr lang="en-US" dirty="0"/>
          </a:p>
          <a:p>
            <a:pPr marL="0" indent="0">
              <a:buNone/>
            </a:pPr>
            <a:r>
              <a:rPr lang="en-US" dirty="0"/>
              <a:t>   (303) 839-2120</a:t>
            </a:r>
          </a:p>
        </p:txBody>
      </p:sp>
      <p:sp>
        <p:nvSpPr>
          <p:cNvPr id="4" name="Slide Number Placeholder 3"/>
          <p:cNvSpPr>
            <a:spLocks noGrp="1"/>
          </p:cNvSpPr>
          <p:nvPr>
            <p:ph type="sldNum" sz="quarter" idx="12"/>
          </p:nvPr>
        </p:nvSpPr>
        <p:spPr/>
        <p:txBody>
          <a:bodyPr/>
          <a:lstStyle/>
          <a:p>
            <a:fld id="{FC34C308-BADE-4470-A28F-4A0BF6AAD666}" type="slidenum">
              <a:rPr lang="en-US" smtClean="0"/>
              <a:t>14</a:t>
            </a:fld>
            <a:endParaRPr lang="en-US" dirty="0"/>
          </a:p>
        </p:txBody>
      </p:sp>
    </p:spTree>
    <p:extLst>
      <p:ext uri="{BB962C8B-B14F-4D97-AF65-F5344CB8AC3E}">
        <p14:creationId xmlns:p14="http://schemas.microsoft.com/office/powerpoint/2010/main" val="1488573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9E2E62"/>
                </a:solidFill>
                <a:latin typeface="Calibri" panose="020F0502020204030204" pitchFamily="34" charset="0"/>
                <a:cs typeface="Calibri" panose="020F0502020204030204" pitchFamily="34" charset="0"/>
              </a:rPr>
              <a:t>Qualifying Participation Measures</a:t>
            </a:r>
          </a:p>
        </p:txBody>
      </p:sp>
      <p:sp>
        <p:nvSpPr>
          <p:cNvPr id="3" name="Content Placeholder 2"/>
          <p:cNvSpPr>
            <a:spLocks noGrp="1"/>
          </p:cNvSpPr>
          <p:nvPr>
            <p:ph idx="1"/>
          </p:nvPr>
        </p:nvSpPr>
        <p:spPr>
          <a:xfrm>
            <a:off x="1732167" y="1874702"/>
            <a:ext cx="3884022" cy="1074329"/>
          </a:xfrm>
        </p:spPr>
        <p:txBody>
          <a:bodyPr>
            <a:normAutofit/>
          </a:bodyPr>
          <a:lstStyle/>
          <a:p>
            <a:pPr marL="514350" indent="-514350">
              <a:buFont typeface="+mj-lt"/>
              <a:buAutoNum type="arabicPeriod"/>
            </a:pPr>
            <a:r>
              <a:rPr lang="en-US" b="1" dirty="0">
                <a:solidFill>
                  <a:srgbClr val="9E2E62"/>
                </a:solidFill>
              </a:rPr>
              <a:t>Monthly Data Submission (50%)</a:t>
            </a:r>
          </a:p>
        </p:txBody>
      </p:sp>
      <p:sp>
        <p:nvSpPr>
          <p:cNvPr id="4" name="Content Placeholder 2"/>
          <p:cNvSpPr txBox="1">
            <a:spLocks/>
          </p:cNvSpPr>
          <p:nvPr/>
        </p:nvSpPr>
        <p:spPr>
          <a:xfrm>
            <a:off x="7228114" y="1877876"/>
            <a:ext cx="4210594" cy="105691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2"/>
            </a:pPr>
            <a:r>
              <a:rPr lang="en-US" b="1" dirty="0">
                <a:solidFill>
                  <a:srgbClr val="9E2E62"/>
                </a:solidFill>
              </a:rPr>
              <a:t>Corrective Action Plan (CAP) Compliance (50%)</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555" y="1825625"/>
            <a:ext cx="1161415" cy="116141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6699" y="1877876"/>
            <a:ext cx="1161415" cy="1161415"/>
          </a:xfrm>
          <a:prstGeom prst="rect">
            <a:avLst/>
          </a:prstGeom>
        </p:spPr>
      </p:pic>
      <p:sp>
        <p:nvSpPr>
          <p:cNvPr id="7" name="Rectangle 6"/>
          <p:cNvSpPr/>
          <p:nvPr/>
        </p:nvSpPr>
        <p:spPr>
          <a:xfrm>
            <a:off x="460555" y="3211515"/>
            <a:ext cx="4816839" cy="2677656"/>
          </a:xfrm>
          <a:prstGeom prst="rect">
            <a:avLst/>
          </a:prstGeom>
        </p:spPr>
        <p:txBody>
          <a:bodyPr wrap="square">
            <a:spAutoFit/>
          </a:bodyPr>
          <a:lstStyle/>
          <a:p>
            <a:r>
              <a:rPr lang="en-US" sz="2400" u="sng" dirty="0"/>
              <a:t>Definition:</a:t>
            </a:r>
            <a:r>
              <a:rPr lang="en-US" sz="2400" dirty="0"/>
              <a:t> Number of successful monthly Encounter data submissions meeting specified criteria to HCPF. </a:t>
            </a:r>
          </a:p>
          <a:p>
            <a:endParaRPr lang="en-US" sz="2400" dirty="0"/>
          </a:p>
          <a:p>
            <a:r>
              <a:rPr lang="en-US" sz="2400" dirty="0"/>
              <a:t>The RAE must have at least 10 months of successful submissions. </a:t>
            </a:r>
          </a:p>
        </p:txBody>
      </p:sp>
      <p:sp>
        <p:nvSpPr>
          <p:cNvPr id="8" name="Rectangle 7"/>
          <p:cNvSpPr/>
          <p:nvPr/>
        </p:nvSpPr>
        <p:spPr>
          <a:xfrm>
            <a:off x="6066699" y="3211515"/>
            <a:ext cx="5287101" cy="1569660"/>
          </a:xfrm>
          <a:prstGeom prst="rect">
            <a:avLst/>
          </a:prstGeom>
        </p:spPr>
        <p:txBody>
          <a:bodyPr wrap="square">
            <a:spAutoFit/>
          </a:bodyPr>
          <a:lstStyle/>
          <a:p>
            <a:r>
              <a:rPr lang="en-US" sz="2400" u="sng" dirty="0"/>
              <a:t>Definition: </a:t>
            </a:r>
            <a:r>
              <a:rPr lang="en-US" sz="2400" dirty="0"/>
              <a:t> All CAP submission and activities need to be in accordance with the provisions of the contract during the duration of the contract term. </a:t>
            </a:r>
          </a:p>
        </p:txBody>
      </p:sp>
    </p:spTree>
    <p:extLst>
      <p:ext uri="{BB962C8B-B14F-4D97-AF65-F5344CB8AC3E}">
        <p14:creationId xmlns:p14="http://schemas.microsoft.com/office/powerpoint/2010/main" val="3272116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0290"/>
            <a:ext cx="10515600" cy="941161"/>
          </a:xfrm>
        </p:spPr>
        <p:txBody>
          <a:bodyPr>
            <a:normAutofit fontScale="90000"/>
          </a:bodyPr>
          <a:lstStyle/>
          <a:p>
            <a:r>
              <a:rPr lang="en-US" b="1" dirty="0">
                <a:solidFill>
                  <a:srgbClr val="9E2E62"/>
                </a:solidFill>
                <a:latin typeface="+mn-lt"/>
                <a:ea typeface="+mn-ea"/>
                <a:cs typeface="+mn-cs"/>
              </a:rPr>
              <a:t>Engagement in Outpatient Substance Use Disorder (SUD) Treatment</a:t>
            </a:r>
          </a:p>
        </p:txBody>
      </p:sp>
      <p:sp>
        <p:nvSpPr>
          <p:cNvPr id="3" name="Content Placeholder 2"/>
          <p:cNvSpPr>
            <a:spLocks noGrp="1"/>
          </p:cNvSpPr>
          <p:nvPr>
            <p:ph idx="1"/>
          </p:nvPr>
        </p:nvSpPr>
        <p:spPr>
          <a:xfrm>
            <a:off x="838200" y="1778125"/>
            <a:ext cx="10515600" cy="1214137"/>
          </a:xfrm>
        </p:spPr>
        <p:txBody>
          <a:bodyPr>
            <a:normAutofit lnSpcReduction="10000"/>
          </a:bodyPr>
          <a:lstStyle/>
          <a:p>
            <a:pPr marL="0" indent="0">
              <a:buNone/>
            </a:pPr>
            <a:r>
              <a:rPr lang="en-US" dirty="0"/>
              <a:t>Percentage of members who had </a:t>
            </a:r>
            <a:r>
              <a:rPr lang="en-US" b="1" dirty="0">
                <a:solidFill>
                  <a:srgbClr val="9E2E62"/>
                </a:solidFill>
              </a:rPr>
              <a:t>2 or more outpatient services </a:t>
            </a:r>
            <a:r>
              <a:rPr lang="en-US" dirty="0"/>
              <a:t>for a primary diagnosis of SUD </a:t>
            </a:r>
            <a:r>
              <a:rPr lang="en-US" b="1" dirty="0">
                <a:solidFill>
                  <a:srgbClr val="9E2E62"/>
                </a:solidFill>
              </a:rPr>
              <a:t>on or within 30 days </a:t>
            </a:r>
            <a:r>
              <a:rPr lang="en-US" dirty="0"/>
              <a:t>of their first episode of SUD treatment.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208" y="3316849"/>
            <a:ext cx="1665209" cy="1665209"/>
          </a:xfrm>
          <a:prstGeom prst="rect">
            <a:avLst/>
          </a:prstGeom>
        </p:spPr>
      </p:pic>
      <p:sp>
        <p:nvSpPr>
          <p:cNvPr id="5" name="TextBox 4"/>
          <p:cNvSpPr txBox="1"/>
          <p:nvPr/>
        </p:nvSpPr>
        <p:spPr>
          <a:xfrm>
            <a:off x="4316183" y="5283184"/>
            <a:ext cx="3376749" cy="369332"/>
          </a:xfrm>
          <a:prstGeom prst="rect">
            <a:avLst/>
          </a:prstGeom>
          <a:noFill/>
        </p:spPr>
        <p:txBody>
          <a:bodyPr wrap="square" rtlCol="0">
            <a:spAutoFit/>
          </a:bodyPr>
          <a:lstStyle/>
          <a:p>
            <a:r>
              <a:rPr lang="en-US" dirty="0"/>
              <a:t>1st OP Mental Health Service</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48645" y="3593936"/>
            <a:ext cx="1504406" cy="150440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79377" y="3593936"/>
            <a:ext cx="1504406" cy="1504406"/>
          </a:xfrm>
          <a:prstGeom prst="rect">
            <a:avLst/>
          </a:prstGeom>
        </p:spPr>
      </p:pic>
      <p:grpSp>
        <p:nvGrpSpPr>
          <p:cNvPr id="8" name="Group 7"/>
          <p:cNvGrpSpPr/>
          <p:nvPr/>
        </p:nvGrpSpPr>
        <p:grpSpPr>
          <a:xfrm rot="10800000">
            <a:off x="1619793" y="5974122"/>
            <a:ext cx="8769531" cy="322420"/>
            <a:chOff x="1298208" y="3244564"/>
            <a:chExt cx="8716880" cy="322420"/>
          </a:xfrm>
        </p:grpSpPr>
        <p:sp>
          <p:nvSpPr>
            <p:cNvPr id="9" name="Left Arrow 8"/>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9"/>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11" name="Freeform 10"/>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12" name="Freeform 11"/>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p>
          </p:txBody>
        </p:sp>
      </p:grpSp>
      <p:sp>
        <p:nvSpPr>
          <p:cNvPr id="13" name="TextBox 12"/>
          <p:cNvSpPr txBox="1"/>
          <p:nvPr/>
        </p:nvSpPr>
        <p:spPr>
          <a:xfrm>
            <a:off x="1136774" y="5168974"/>
            <a:ext cx="1665209" cy="646331"/>
          </a:xfrm>
          <a:prstGeom prst="rect">
            <a:avLst/>
          </a:prstGeom>
          <a:noFill/>
        </p:spPr>
        <p:txBody>
          <a:bodyPr wrap="square" rtlCol="0">
            <a:spAutoFit/>
          </a:bodyPr>
          <a:lstStyle/>
          <a:p>
            <a:r>
              <a:rPr lang="en-US" dirty="0"/>
              <a:t>1</a:t>
            </a:r>
            <a:r>
              <a:rPr lang="en-US" baseline="30000" dirty="0"/>
              <a:t>st</a:t>
            </a:r>
            <a:r>
              <a:rPr lang="en-US" dirty="0"/>
              <a:t> Episode of SUD Treatment</a:t>
            </a:r>
          </a:p>
        </p:txBody>
      </p:sp>
      <p:sp>
        <p:nvSpPr>
          <p:cNvPr id="14" name="TextBox 13"/>
          <p:cNvSpPr txBox="1"/>
          <p:nvPr/>
        </p:nvSpPr>
        <p:spPr>
          <a:xfrm>
            <a:off x="8224377" y="5265366"/>
            <a:ext cx="3051046" cy="553998"/>
          </a:xfrm>
          <a:prstGeom prst="rect">
            <a:avLst/>
          </a:prstGeom>
          <a:noFill/>
        </p:spPr>
        <p:txBody>
          <a:bodyPr wrap="square" rtlCol="0">
            <a:spAutoFit/>
          </a:bodyPr>
          <a:lstStyle/>
          <a:p>
            <a:r>
              <a:rPr lang="en-US" dirty="0"/>
              <a:t>2</a:t>
            </a:r>
            <a:r>
              <a:rPr lang="en-US" baseline="30000" dirty="0"/>
              <a:t>nd</a:t>
            </a:r>
            <a:r>
              <a:rPr lang="en-US" dirty="0"/>
              <a:t> OP Mental Health Service </a:t>
            </a:r>
          </a:p>
          <a:p>
            <a:r>
              <a:rPr lang="en-US" sz="1200" dirty="0"/>
              <a:t>(can occur the same day as the 1</a:t>
            </a:r>
            <a:r>
              <a:rPr lang="en-US" sz="1200" baseline="30000" dirty="0"/>
              <a:t>st</a:t>
            </a:r>
            <a:r>
              <a:rPr lang="en-US" sz="1200" dirty="0"/>
              <a:t> MH service)</a:t>
            </a:r>
          </a:p>
        </p:txBody>
      </p:sp>
      <p:sp>
        <p:nvSpPr>
          <p:cNvPr id="15" name="TextBox 14"/>
          <p:cNvSpPr txBox="1"/>
          <p:nvPr/>
        </p:nvSpPr>
        <p:spPr>
          <a:xfrm>
            <a:off x="428626" y="5950666"/>
            <a:ext cx="1224762" cy="523220"/>
          </a:xfrm>
          <a:prstGeom prst="rect">
            <a:avLst/>
          </a:prstGeom>
          <a:noFill/>
        </p:spPr>
        <p:txBody>
          <a:bodyPr wrap="square" rtlCol="0">
            <a:spAutoFit/>
          </a:bodyPr>
          <a:lstStyle/>
          <a:p>
            <a:r>
              <a:rPr lang="en-US" sz="2800" b="1" dirty="0"/>
              <a:t>DAY 0</a:t>
            </a:r>
          </a:p>
        </p:txBody>
      </p:sp>
      <p:sp>
        <p:nvSpPr>
          <p:cNvPr id="16" name="TextBox 15"/>
          <p:cNvSpPr txBox="1"/>
          <p:nvPr/>
        </p:nvSpPr>
        <p:spPr>
          <a:xfrm>
            <a:off x="10361630" y="5950666"/>
            <a:ext cx="1464610" cy="523220"/>
          </a:xfrm>
          <a:prstGeom prst="rect">
            <a:avLst/>
          </a:prstGeom>
          <a:noFill/>
        </p:spPr>
        <p:txBody>
          <a:bodyPr wrap="square" rtlCol="0">
            <a:spAutoFit/>
          </a:bodyPr>
          <a:lstStyle/>
          <a:p>
            <a:r>
              <a:rPr lang="en-US" sz="2800" b="1" dirty="0"/>
              <a:t>DAY 30</a:t>
            </a:r>
          </a:p>
        </p:txBody>
      </p:sp>
    </p:spTree>
    <p:extLst>
      <p:ext uri="{BB962C8B-B14F-4D97-AF65-F5344CB8AC3E}">
        <p14:creationId xmlns:p14="http://schemas.microsoft.com/office/powerpoint/2010/main" val="371306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9E2E62"/>
                </a:solidFill>
              </a:rPr>
              <a:t>Follow-Up Appointment within 7-days of Inpatient Hospital Discharge for Mental Health (MH) Condition</a:t>
            </a:r>
            <a:endParaRPr lang="en-US" dirty="0"/>
          </a:p>
        </p:txBody>
      </p:sp>
      <p:sp>
        <p:nvSpPr>
          <p:cNvPr id="3" name="Content Placeholder 2"/>
          <p:cNvSpPr>
            <a:spLocks noGrp="1"/>
          </p:cNvSpPr>
          <p:nvPr>
            <p:ph idx="1"/>
          </p:nvPr>
        </p:nvSpPr>
        <p:spPr>
          <a:xfrm>
            <a:off x="838200" y="1884576"/>
            <a:ext cx="10868025" cy="1387838"/>
          </a:xfrm>
        </p:spPr>
        <p:txBody>
          <a:bodyPr>
            <a:normAutofit fontScale="92500"/>
          </a:bodyPr>
          <a:lstStyle/>
          <a:p>
            <a:pPr marL="0" indent="0">
              <a:buNone/>
            </a:pPr>
            <a:r>
              <a:rPr lang="en-US" dirty="0"/>
              <a:t>Percentage of members discharged from an IP hospital episode for treatment of a primary covered MH diagnosis to the community or a non 24-hr facility, who were seen on an OP basis by a MH provider </a:t>
            </a:r>
            <a:r>
              <a:rPr lang="en-US" b="1" dirty="0">
                <a:solidFill>
                  <a:srgbClr val="9E2E62"/>
                </a:solidFill>
              </a:rPr>
              <a:t>within 7 days of discharge</a:t>
            </a:r>
            <a:r>
              <a:rPr lang="en-US" dirty="0"/>
              <a:t>.</a:t>
            </a:r>
          </a:p>
        </p:txBody>
      </p:sp>
      <p:grpSp>
        <p:nvGrpSpPr>
          <p:cNvPr id="6" name="Group 5"/>
          <p:cNvGrpSpPr/>
          <p:nvPr/>
        </p:nvGrpSpPr>
        <p:grpSpPr>
          <a:xfrm rot="10800000">
            <a:off x="1836580" y="5998553"/>
            <a:ext cx="8769531" cy="322420"/>
            <a:chOff x="1298208" y="3244564"/>
            <a:chExt cx="8716880" cy="322420"/>
          </a:xfrm>
        </p:grpSpPr>
        <p:sp>
          <p:nvSpPr>
            <p:cNvPr id="7" name="Left Arrow 6"/>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9" name="Freeform 8"/>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10" name="Freeform 9"/>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p>
          </p:txBody>
        </p:sp>
      </p:gr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5720" y="4165321"/>
            <a:ext cx="1488398" cy="1488398"/>
          </a:xfrm>
          <a:prstGeom prst="rect">
            <a:avLst/>
          </a:prstGeom>
        </p:spPr>
      </p:pic>
      <p:sp>
        <p:nvSpPr>
          <p:cNvPr id="13" name="TextBox 12"/>
          <p:cNvSpPr txBox="1"/>
          <p:nvPr/>
        </p:nvSpPr>
        <p:spPr>
          <a:xfrm>
            <a:off x="6147884" y="3313019"/>
            <a:ext cx="6103428" cy="2585323"/>
          </a:xfrm>
          <a:prstGeom prst="rect">
            <a:avLst/>
          </a:prstGeom>
          <a:noFill/>
        </p:spPr>
        <p:txBody>
          <a:bodyPr wrap="square" rtlCol="0">
            <a:spAutoFit/>
          </a:bodyPr>
          <a:lstStyle/>
          <a:p>
            <a:pPr algn="ctr"/>
            <a:r>
              <a:rPr lang="en-US" dirty="0"/>
              <a:t>Outpatient Follow-Up service needs to occur </a:t>
            </a:r>
          </a:p>
          <a:p>
            <a:pPr algn="ctr"/>
            <a:r>
              <a:rPr lang="en-US" b="1" dirty="0"/>
              <a:t>within 7 calendar days</a:t>
            </a:r>
          </a:p>
          <a:p>
            <a:r>
              <a:rPr lang="en-US" dirty="0"/>
              <a:t> </a:t>
            </a:r>
          </a:p>
          <a:p>
            <a:pPr marL="285750" indent="-285750">
              <a:buFont typeface="Arial" panose="020B0604020202020204" pitchFamily="34" charset="0"/>
              <a:buChar char="•"/>
            </a:pPr>
            <a:r>
              <a:rPr lang="en-US" dirty="0"/>
              <a:t>Services provided the same day as discharge count</a:t>
            </a:r>
          </a:p>
          <a:p>
            <a:pPr marL="285750" indent="-285750">
              <a:buFont typeface="Arial" panose="020B0604020202020204" pitchFamily="34" charset="0"/>
              <a:buChar char="•"/>
            </a:pPr>
            <a:r>
              <a:rPr lang="en-US" dirty="0"/>
              <a:t>Telehealth services are allowed</a:t>
            </a:r>
          </a:p>
          <a:p>
            <a:pPr marL="285750" indent="-285750">
              <a:buFont typeface="Arial" panose="020B0604020202020204" pitchFamily="34" charset="0"/>
              <a:buChar char="•"/>
            </a:pPr>
            <a:r>
              <a:rPr lang="en-US" dirty="0"/>
              <a:t>Services include Assessment, Psychotherapy, activity therapy, alcohol/drug services (See spec doc for full list). </a:t>
            </a:r>
          </a:p>
          <a:p>
            <a:pPr marL="285750" indent="-285750">
              <a:buFont typeface="Arial" panose="020B0604020202020204" pitchFamily="34" charset="0"/>
              <a:buChar char="•"/>
            </a:pPr>
            <a:r>
              <a:rPr lang="en-US" dirty="0"/>
              <a:t>Excludes Case Management</a:t>
            </a:r>
          </a:p>
          <a:p>
            <a:pPr marL="285750" indent="-285750">
              <a:buFont typeface="Arial" panose="020B0604020202020204" pitchFamily="34" charset="0"/>
              <a:buChar char="•"/>
            </a:pPr>
            <a:r>
              <a:rPr lang="en-US" dirty="0"/>
              <a:t>Follow-up could be with a PCMP or MH provider</a:t>
            </a:r>
          </a:p>
        </p:txBody>
      </p:sp>
      <p:sp>
        <p:nvSpPr>
          <p:cNvPr id="14" name="TextBox 13"/>
          <p:cNvSpPr txBox="1"/>
          <p:nvPr/>
        </p:nvSpPr>
        <p:spPr>
          <a:xfrm>
            <a:off x="573577" y="5951642"/>
            <a:ext cx="1313542" cy="523220"/>
          </a:xfrm>
          <a:prstGeom prst="rect">
            <a:avLst/>
          </a:prstGeom>
          <a:noFill/>
        </p:spPr>
        <p:txBody>
          <a:bodyPr wrap="square" rtlCol="0">
            <a:spAutoFit/>
          </a:bodyPr>
          <a:lstStyle/>
          <a:p>
            <a:r>
              <a:rPr lang="en-US" sz="2800" b="1" dirty="0"/>
              <a:t>DAY 0</a:t>
            </a:r>
          </a:p>
        </p:txBody>
      </p:sp>
      <p:sp>
        <p:nvSpPr>
          <p:cNvPr id="15" name="TextBox 14"/>
          <p:cNvSpPr txBox="1"/>
          <p:nvPr/>
        </p:nvSpPr>
        <p:spPr>
          <a:xfrm>
            <a:off x="10655873" y="5951642"/>
            <a:ext cx="1464610" cy="523220"/>
          </a:xfrm>
          <a:prstGeom prst="rect">
            <a:avLst/>
          </a:prstGeom>
          <a:noFill/>
        </p:spPr>
        <p:txBody>
          <a:bodyPr wrap="square" rtlCol="0">
            <a:spAutoFit/>
          </a:bodyPr>
          <a:lstStyle/>
          <a:p>
            <a:r>
              <a:rPr lang="en-US" sz="2800" b="1" dirty="0"/>
              <a:t>Day 7</a:t>
            </a: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340" y="3213463"/>
            <a:ext cx="2188025" cy="2188025"/>
          </a:xfrm>
          <a:prstGeom prst="rect">
            <a:avLst/>
          </a:prstGeom>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06850" y="4605681"/>
            <a:ext cx="795807" cy="795807"/>
          </a:xfrm>
          <a:prstGeom prst="rect">
            <a:avLst/>
          </a:prstGeom>
        </p:spPr>
      </p:pic>
      <p:sp>
        <p:nvSpPr>
          <p:cNvPr id="25" name="TextBox 24"/>
          <p:cNvSpPr txBox="1"/>
          <p:nvPr/>
        </p:nvSpPr>
        <p:spPr>
          <a:xfrm>
            <a:off x="623339" y="5446792"/>
            <a:ext cx="3558952" cy="646331"/>
          </a:xfrm>
          <a:prstGeom prst="rect">
            <a:avLst/>
          </a:prstGeom>
          <a:noFill/>
        </p:spPr>
        <p:txBody>
          <a:bodyPr wrap="square" rtlCol="0">
            <a:spAutoFit/>
          </a:bodyPr>
          <a:lstStyle/>
          <a:p>
            <a:r>
              <a:rPr lang="en-US" dirty="0"/>
              <a:t>Member discharged from IP facility</a:t>
            </a:r>
          </a:p>
          <a:p>
            <a:endParaRPr lang="en-US" dirty="0"/>
          </a:p>
        </p:txBody>
      </p:sp>
    </p:spTree>
    <p:extLst>
      <p:ext uri="{BB962C8B-B14F-4D97-AF65-F5344CB8AC3E}">
        <p14:creationId xmlns:p14="http://schemas.microsoft.com/office/powerpoint/2010/main" val="4226762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72775" cy="1325563"/>
          </a:xfrm>
        </p:spPr>
        <p:txBody>
          <a:bodyPr/>
          <a:lstStyle/>
          <a:p>
            <a:r>
              <a:rPr lang="en-US" b="1" dirty="0">
                <a:solidFill>
                  <a:srgbClr val="9E2E62"/>
                </a:solidFill>
              </a:rPr>
              <a:t>Follow-Up within 7-days of Emergency Department (ED) visit for SUD</a:t>
            </a:r>
            <a:endParaRPr lang="en-US" dirty="0"/>
          </a:p>
        </p:txBody>
      </p:sp>
      <p:sp>
        <p:nvSpPr>
          <p:cNvPr id="3" name="Content Placeholder 2"/>
          <p:cNvSpPr>
            <a:spLocks noGrp="1"/>
          </p:cNvSpPr>
          <p:nvPr>
            <p:ph idx="1"/>
          </p:nvPr>
        </p:nvSpPr>
        <p:spPr>
          <a:xfrm>
            <a:off x="676308" y="1816322"/>
            <a:ext cx="10839450" cy="1119465"/>
          </a:xfrm>
        </p:spPr>
        <p:txBody>
          <a:bodyPr>
            <a:normAutofit fontScale="92500" lnSpcReduction="10000"/>
          </a:bodyPr>
          <a:lstStyle/>
          <a:p>
            <a:pPr marL="0" indent="0">
              <a:buNone/>
            </a:pPr>
            <a:r>
              <a:rPr lang="en-US" dirty="0"/>
              <a:t>Percentage of members discharged from an ED episode for treatment of SUD to the community or non-24 hour treatment facility who were seen on an outpatient basis by a BH provider </a:t>
            </a:r>
            <a:r>
              <a:rPr lang="en-US" b="1" dirty="0">
                <a:solidFill>
                  <a:srgbClr val="9E2E62"/>
                </a:solidFill>
              </a:rPr>
              <a:t>on or within 7 days of discharge</a:t>
            </a:r>
            <a:r>
              <a:rPr lang="en-US" dirty="0"/>
              <a:t>.</a:t>
            </a:r>
          </a:p>
        </p:txBody>
      </p:sp>
      <p:sp>
        <p:nvSpPr>
          <p:cNvPr id="5" name="TextBox 4"/>
          <p:cNvSpPr txBox="1"/>
          <p:nvPr/>
        </p:nvSpPr>
        <p:spPr>
          <a:xfrm>
            <a:off x="676308" y="4707597"/>
            <a:ext cx="2817799" cy="923330"/>
          </a:xfrm>
          <a:prstGeom prst="rect">
            <a:avLst/>
          </a:prstGeom>
          <a:noFill/>
        </p:spPr>
        <p:txBody>
          <a:bodyPr wrap="square" rtlCol="0">
            <a:spAutoFit/>
          </a:bodyPr>
          <a:lstStyle/>
          <a:p>
            <a:pPr algn="ctr"/>
            <a:r>
              <a:rPr lang="en-US" dirty="0"/>
              <a:t>Member discharged from the ED for a primary SUD diagnosis</a:t>
            </a:r>
          </a:p>
        </p:txBody>
      </p:sp>
      <p:grpSp>
        <p:nvGrpSpPr>
          <p:cNvPr id="6" name="Group 5"/>
          <p:cNvGrpSpPr/>
          <p:nvPr/>
        </p:nvGrpSpPr>
        <p:grpSpPr>
          <a:xfrm rot="10800000">
            <a:off x="1654453" y="5999623"/>
            <a:ext cx="8769531" cy="322420"/>
            <a:chOff x="1298208" y="3244564"/>
            <a:chExt cx="8716880" cy="322420"/>
          </a:xfrm>
        </p:grpSpPr>
        <p:sp>
          <p:nvSpPr>
            <p:cNvPr id="7" name="Left Arrow 6"/>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9" name="Freeform 8"/>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10" name="Freeform 9"/>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p>
          </p:txBody>
        </p:sp>
      </p:grpSp>
      <p:sp>
        <p:nvSpPr>
          <p:cNvPr id="14" name="TextBox 13"/>
          <p:cNvSpPr txBox="1"/>
          <p:nvPr/>
        </p:nvSpPr>
        <p:spPr>
          <a:xfrm>
            <a:off x="443426" y="5899223"/>
            <a:ext cx="1331171" cy="523220"/>
          </a:xfrm>
          <a:prstGeom prst="rect">
            <a:avLst/>
          </a:prstGeom>
          <a:noFill/>
        </p:spPr>
        <p:txBody>
          <a:bodyPr wrap="square" rtlCol="0">
            <a:spAutoFit/>
          </a:bodyPr>
          <a:lstStyle/>
          <a:p>
            <a:r>
              <a:rPr lang="en-US" sz="2800" b="1" dirty="0"/>
              <a:t>DAY 0</a:t>
            </a:r>
          </a:p>
        </p:txBody>
      </p:sp>
      <p:sp>
        <p:nvSpPr>
          <p:cNvPr id="15" name="TextBox 14"/>
          <p:cNvSpPr txBox="1"/>
          <p:nvPr/>
        </p:nvSpPr>
        <p:spPr>
          <a:xfrm>
            <a:off x="10370775" y="5899223"/>
            <a:ext cx="1464610" cy="523220"/>
          </a:xfrm>
          <a:prstGeom prst="rect">
            <a:avLst/>
          </a:prstGeom>
          <a:noFill/>
        </p:spPr>
        <p:txBody>
          <a:bodyPr wrap="square" rtlCol="0">
            <a:spAutoFit/>
          </a:bodyPr>
          <a:lstStyle/>
          <a:p>
            <a:r>
              <a:rPr lang="en-US" sz="2800" b="1" dirty="0"/>
              <a:t>DAY 7</a:t>
            </a:r>
          </a:p>
        </p:txBody>
      </p:sp>
      <p:grpSp>
        <p:nvGrpSpPr>
          <p:cNvPr id="17" name="Group 16"/>
          <p:cNvGrpSpPr/>
          <p:nvPr/>
        </p:nvGrpSpPr>
        <p:grpSpPr>
          <a:xfrm rot="10800000">
            <a:off x="3524974" y="4866357"/>
            <a:ext cx="576779" cy="339727"/>
            <a:chOff x="1298208" y="3244564"/>
            <a:chExt cx="8716880" cy="322420"/>
          </a:xfrm>
        </p:grpSpPr>
        <p:sp>
          <p:nvSpPr>
            <p:cNvPr id="18" name="Left Arrow 17"/>
            <p:cNvSpPr/>
            <p:nvPr/>
          </p:nvSpPr>
          <p:spPr>
            <a:xfrm>
              <a:off x="1298208" y="3244564"/>
              <a:ext cx="8716880" cy="322420"/>
            </a:xfrm>
            <a:prstGeom prst="leftArrow">
              <a:avLst/>
            </a:prstGeom>
            <a:solidFill>
              <a:srgbClr val="9E2E6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Freeform 18"/>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20" name="Freeform 19"/>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21" name="Freeform 20"/>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p>
          </p:txBody>
        </p:sp>
      </p:gr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575" y="3069935"/>
            <a:ext cx="1560093" cy="1560093"/>
          </a:xfrm>
          <a:prstGeom prst="rect">
            <a:avLst/>
          </a:prstGeom>
        </p:spPr>
      </p:pic>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26668" y="3708467"/>
            <a:ext cx="1204722" cy="1204722"/>
          </a:xfrm>
          <a:prstGeom prst="rect">
            <a:avLst/>
          </a:prstGeom>
        </p:spPr>
      </p:pic>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55720" y="4165321"/>
            <a:ext cx="1488398" cy="1488398"/>
          </a:xfrm>
          <a:prstGeom prst="rect">
            <a:avLst/>
          </a:prstGeom>
        </p:spPr>
      </p:pic>
      <p:sp>
        <p:nvSpPr>
          <p:cNvPr id="34" name="TextBox 33"/>
          <p:cNvSpPr txBox="1"/>
          <p:nvPr/>
        </p:nvSpPr>
        <p:spPr>
          <a:xfrm>
            <a:off x="5898071" y="3899393"/>
            <a:ext cx="6103428" cy="1754326"/>
          </a:xfrm>
          <a:prstGeom prst="rect">
            <a:avLst/>
          </a:prstGeom>
          <a:noFill/>
        </p:spPr>
        <p:txBody>
          <a:bodyPr wrap="square" rtlCol="0">
            <a:spAutoFit/>
          </a:bodyPr>
          <a:lstStyle/>
          <a:p>
            <a:pPr algn="ctr"/>
            <a:r>
              <a:rPr lang="en-US" dirty="0"/>
              <a:t>Outpatient Follow-Up service needs to occur </a:t>
            </a:r>
          </a:p>
          <a:p>
            <a:pPr algn="ctr"/>
            <a:r>
              <a:rPr lang="en-US" b="1" dirty="0"/>
              <a:t>within 7 calendar days</a:t>
            </a:r>
          </a:p>
          <a:p>
            <a:r>
              <a:rPr lang="en-US" dirty="0"/>
              <a:t> </a:t>
            </a:r>
          </a:p>
          <a:p>
            <a:pPr marL="285750" indent="-285750">
              <a:buFont typeface="Arial" panose="020B0604020202020204" pitchFamily="34" charset="0"/>
              <a:buChar char="•"/>
            </a:pPr>
            <a:r>
              <a:rPr lang="en-US" dirty="0"/>
              <a:t>Services provided the same day as discharge count</a:t>
            </a:r>
          </a:p>
          <a:p>
            <a:pPr marL="285750" indent="-285750">
              <a:buFont typeface="Arial" panose="020B0604020202020204" pitchFamily="34" charset="0"/>
              <a:buChar char="•"/>
            </a:pPr>
            <a:r>
              <a:rPr lang="en-US" dirty="0"/>
              <a:t>Excludes Case Management</a:t>
            </a:r>
          </a:p>
          <a:p>
            <a:pPr marL="285750" indent="-285750">
              <a:buFont typeface="Arial" panose="020B0604020202020204" pitchFamily="34" charset="0"/>
              <a:buChar char="•"/>
            </a:pPr>
            <a:r>
              <a:rPr lang="en-US" dirty="0"/>
              <a:t>Follow-up can occur with a PCMP or BH provider</a:t>
            </a:r>
          </a:p>
        </p:txBody>
      </p:sp>
    </p:spTree>
    <p:extLst>
      <p:ext uri="{BB962C8B-B14F-4D97-AF65-F5344CB8AC3E}">
        <p14:creationId xmlns:p14="http://schemas.microsoft.com/office/powerpoint/2010/main" val="3729384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p:cNvSpPr/>
          <p:nvPr/>
        </p:nvSpPr>
        <p:spPr>
          <a:xfrm>
            <a:off x="7535870" y="168301"/>
            <a:ext cx="1485900" cy="1452697"/>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6048375" cy="1325563"/>
          </a:xfrm>
        </p:spPr>
        <p:txBody>
          <a:bodyPr/>
          <a:lstStyle/>
          <a:p>
            <a:r>
              <a:rPr lang="en-US" b="1" dirty="0">
                <a:solidFill>
                  <a:srgbClr val="9E2E62"/>
                </a:solidFill>
              </a:rPr>
              <a:t>Follow-Up after Positive Depression Screening</a:t>
            </a:r>
            <a:endParaRPr lang="en-US" dirty="0"/>
          </a:p>
        </p:txBody>
      </p:sp>
      <p:sp>
        <p:nvSpPr>
          <p:cNvPr id="3" name="Content Placeholder 2"/>
          <p:cNvSpPr>
            <a:spLocks noGrp="1"/>
          </p:cNvSpPr>
          <p:nvPr>
            <p:ph idx="1"/>
          </p:nvPr>
        </p:nvSpPr>
        <p:spPr>
          <a:xfrm>
            <a:off x="687401" y="1886290"/>
            <a:ext cx="10839450" cy="798790"/>
          </a:xfrm>
        </p:spPr>
        <p:txBody>
          <a:bodyPr>
            <a:normAutofit fontScale="92500" lnSpcReduction="10000"/>
          </a:bodyPr>
          <a:lstStyle/>
          <a:p>
            <a:pPr marL="0" indent="0">
              <a:buNone/>
            </a:pPr>
            <a:r>
              <a:rPr lang="en-US" dirty="0"/>
              <a:t>Percentage of members engaged in a mental health service </a:t>
            </a:r>
            <a:r>
              <a:rPr lang="en-US" b="1" dirty="0">
                <a:solidFill>
                  <a:srgbClr val="9E2E62"/>
                </a:solidFill>
              </a:rPr>
              <a:t>on or within 30 days</a:t>
            </a:r>
            <a:r>
              <a:rPr lang="en-US" b="1" dirty="0"/>
              <a:t> </a:t>
            </a:r>
            <a:r>
              <a:rPr lang="en-US" dirty="0"/>
              <a:t>of screening positive for depression within a Primary Care setting.</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26" y="2979222"/>
            <a:ext cx="1436916" cy="1436916"/>
          </a:xfrm>
          <a:prstGeom prst="rect">
            <a:avLst/>
          </a:prstGeom>
        </p:spPr>
      </p:pic>
      <p:sp>
        <p:nvSpPr>
          <p:cNvPr id="5" name="TextBox 4"/>
          <p:cNvSpPr txBox="1"/>
          <p:nvPr/>
        </p:nvSpPr>
        <p:spPr>
          <a:xfrm>
            <a:off x="687401" y="4441701"/>
            <a:ext cx="2817799" cy="1200329"/>
          </a:xfrm>
          <a:prstGeom prst="rect">
            <a:avLst/>
          </a:prstGeom>
          <a:noFill/>
        </p:spPr>
        <p:txBody>
          <a:bodyPr wrap="square" rtlCol="0">
            <a:spAutoFit/>
          </a:bodyPr>
          <a:lstStyle/>
          <a:p>
            <a:pPr algn="ctr"/>
            <a:r>
              <a:rPr lang="en-US" dirty="0"/>
              <a:t>Member scores </a:t>
            </a:r>
            <a:r>
              <a:rPr lang="en-US" b="1" dirty="0"/>
              <a:t>positive</a:t>
            </a:r>
            <a:r>
              <a:rPr lang="en-US" dirty="0"/>
              <a:t> on administered depression screen in Primary Care (PCP) office (i.e. PHQ-9) </a:t>
            </a:r>
          </a:p>
        </p:txBody>
      </p:sp>
      <p:grpSp>
        <p:nvGrpSpPr>
          <p:cNvPr id="6" name="Group 5"/>
          <p:cNvGrpSpPr/>
          <p:nvPr/>
        </p:nvGrpSpPr>
        <p:grpSpPr>
          <a:xfrm rot="10800000">
            <a:off x="1654453" y="5999623"/>
            <a:ext cx="8769531" cy="322420"/>
            <a:chOff x="1298208" y="3244564"/>
            <a:chExt cx="8716880" cy="322420"/>
          </a:xfrm>
        </p:grpSpPr>
        <p:sp>
          <p:nvSpPr>
            <p:cNvPr id="7" name="Left Arrow 6"/>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9" name="Freeform 8"/>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10" name="Freeform 9"/>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p>
          </p:txBody>
        </p:sp>
      </p:grpSp>
      <p:sp>
        <p:nvSpPr>
          <p:cNvPr id="13" name="TextBox 12"/>
          <p:cNvSpPr txBox="1"/>
          <p:nvPr/>
        </p:nvSpPr>
        <p:spPr>
          <a:xfrm>
            <a:off x="7996752" y="4245297"/>
            <a:ext cx="3947598" cy="1754326"/>
          </a:xfrm>
          <a:prstGeom prst="rect">
            <a:avLst/>
          </a:prstGeom>
          <a:noFill/>
        </p:spPr>
        <p:txBody>
          <a:bodyPr wrap="square" rtlCol="0">
            <a:spAutoFit/>
          </a:bodyPr>
          <a:lstStyle/>
          <a:p>
            <a:pPr algn="ctr"/>
            <a:r>
              <a:rPr lang="en-US" dirty="0"/>
              <a:t>Follow up occurs on or within 30 calendar days</a:t>
            </a:r>
          </a:p>
          <a:p>
            <a:pPr algn="ctr"/>
            <a:endParaRPr lang="en-US" dirty="0"/>
          </a:p>
          <a:p>
            <a:r>
              <a:rPr lang="en-US" dirty="0"/>
              <a:t>Services include: Assessment, psychotherapy, observation, evaluation and management, etc.</a:t>
            </a:r>
            <a:r>
              <a:rPr lang="en-US" b="1" dirty="0"/>
              <a:t>.</a:t>
            </a:r>
          </a:p>
        </p:txBody>
      </p:sp>
      <p:sp>
        <p:nvSpPr>
          <p:cNvPr id="14" name="TextBox 13"/>
          <p:cNvSpPr txBox="1"/>
          <p:nvPr/>
        </p:nvSpPr>
        <p:spPr>
          <a:xfrm>
            <a:off x="443426" y="5899223"/>
            <a:ext cx="1331171" cy="523220"/>
          </a:xfrm>
          <a:prstGeom prst="rect">
            <a:avLst/>
          </a:prstGeom>
          <a:noFill/>
        </p:spPr>
        <p:txBody>
          <a:bodyPr wrap="square" rtlCol="0">
            <a:spAutoFit/>
          </a:bodyPr>
          <a:lstStyle/>
          <a:p>
            <a:r>
              <a:rPr lang="en-US" sz="2800" b="1" dirty="0"/>
              <a:t>DAY 0</a:t>
            </a:r>
          </a:p>
        </p:txBody>
      </p:sp>
      <p:sp>
        <p:nvSpPr>
          <p:cNvPr id="15" name="TextBox 14"/>
          <p:cNvSpPr txBox="1"/>
          <p:nvPr/>
        </p:nvSpPr>
        <p:spPr>
          <a:xfrm>
            <a:off x="10370775" y="5899223"/>
            <a:ext cx="1464610" cy="523220"/>
          </a:xfrm>
          <a:prstGeom prst="rect">
            <a:avLst/>
          </a:prstGeom>
          <a:noFill/>
        </p:spPr>
        <p:txBody>
          <a:bodyPr wrap="square" rtlCol="0">
            <a:spAutoFit/>
          </a:bodyPr>
          <a:lstStyle/>
          <a:p>
            <a:r>
              <a:rPr lang="en-US" sz="2800" b="1" dirty="0"/>
              <a:t>DAY 30</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0620" y="3561732"/>
            <a:ext cx="854405" cy="854405"/>
          </a:xfrm>
          <a:prstGeom prst="rect">
            <a:avLst/>
          </a:prstGeom>
        </p:spPr>
      </p:pic>
      <p:grpSp>
        <p:nvGrpSpPr>
          <p:cNvPr id="17" name="Group 16"/>
          <p:cNvGrpSpPr/>
          <p:nvPr/>
        </p:nvGrpSpPr>
        <p:grpSpPr>
          <a:xfrm rot="10800000">
            <a:off x="3524974" y="4866357"/>
            <a:ext cx="576779" cy="339727"/>
            <a:chOff x="1298208" y="3244564"/>
            <a:chExt cx="8716880" cy="322420"/>
          </a:xfrm>
        </p:grpSpPr>
        <p:sp>
          <p:nvSpPr>
            <p:cNvPr id="18" name="Left Arrow 17"/>
            <p:cNvSpPr/>
            <p:nvPr/>
          </p:nvSpPr>
          <p:spPr>
            <a:xfrm>
              <a:off x="1298208" y="3244564"/>
              <a:ext cx="8716880" cy="322420"/>
            </a:xfrm>
            <a:prstGeom prst="leftArrow">
              <a:avLst/>
            </a:prstGeom>
            <a:solidFill>
              <a:srgbClr val="9E2E6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Freeform 18"/>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20" name="Freeform 19"/>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21" name="Freeform 20"/>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p>
          </p:txBody>
        </p:sp>
      </p:grpSp>
      <p:sp>
        <p:nvSpPr>
          <p:cNvPr id="22" name="TextBox 21"/>
          <p:cNvSpPr txBox="1"/>
          <p:nvPr/>
        </p:nvSpPr>
        <p:spPr>
          <a:xfrm>
            <a:off x="4121528" y="4441701"/>
            <a:ext cx="2962596" cy="1200329"/>
          </a:xfrm>
          <a:prstGeom prst="rect">
            <a:avLst/>
          </a:prstGeom>
          <a:noFill/>
        </p:spPr>
        <p:txBody>
          <a:bodyPr wrap="square" rtlCol="0">
            <a:spAutoFit/>
          </a:bodyPr>
          <a:lstStyle/>
          <a:p>
            <a:pPr algn="ctr"/>
            <a:r>
              <a:rPr lang="en-US" dirty="0"/>
              <a:t>PCP documents a foll0w-up plan and bills for the positive depression screening using </a:t>
            </a:r>
            <a:r>
              <a:rPr lang="en-US" b="1" dirty="0"/>
              <a:t>G8431</a:t>
            </a:r>
            <a:r>
              <a:rPr lang="en-US" dirty="0"/>
              <a:t> (denominator event)</a:t>
            </a: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05400" y="3055607"/>
            <a:ext cx="1099357" cy="1099357"/>
          </a:xfrm>
          <a:prstGeom prst="rect">
            <a:avLst/>
          </a:prstGeom>
        </p:spPr>
      </p:pic>
      <p:grpSp>
        <p:nvGrpSpPr>
          <p:cNvPr id="23" name="Group 22"/>
          <p:cNvGrpSpPr/>
          <p:nvPr/>
        </p:nvGrpSpPr>
        <p:grpSpPr>
          <a:xfrm rot="10800000">
            <a:off x="7190175" y="4866357"/>
            <a:ext cx="576779" cy="339727"/>
            <a:chOff x="1298208" y="3244564"/>
            <a:chExt cx="8716880" cy="322420"/>
          </a:xfrm>
        </p:grpSpPr>
        <p:sp>
          <p:nvSpPr>
            <p:cNvPr id="24" name="Left Arrow 23"/>
            <p:cNvSpPr/>
            <p:nvPr/>
          </p:nvSpPr>
          <p:spPr>
            <a:xfrm>
              <a:off x="1298208" y="3244564"/>
              <a:ext cx="8716880" cy="322420"/>
            </a:xfrm>
            <a:prstGeom prst="leftArrow">
              <a:avLst/>
            </a:prstGeom>
            <a:solidFill>
              <a:srgbClr val="9E2E6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Freeform 24"/>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26" name="Freeform 25"/>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27" name="Freeform 26"/>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p>
          </p:txBody>
        </p:sp>
      </p:grpSp>
      <p:pic>
        <p:nvPicPr>
          <p:cNvPr id="28" name="Picture 2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224499" y="3055607"/>
            <a:ext cx="1118787" cy="1118787"/>
          </a:xfrm>
          <a:prstGeom prst="rect">
            <a:avLst/>
          </a:prstGeom>
        </p:spPr>
      </p:pic>
      <p:sp>
        <p:nvSpPr>
          <p:cNvPr id="29" name="Title 1"/>
          <p:cNvSpPr txBox="1">
            <a:spLocks/>
          </p:cNvSpPr>
          <p:nvPr/>
        </p:nvSpPr>
        <p:spPr>
          <a:xfrm>
            <a:off x="7761646" y="449909"/>
            <a:ext cx="1112288" cy="8894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tx1">
                    <a:lumMod val="85000"/>
                    <a:lumOff val="15000"/>
                  </a:schemeClr>
                </a:solidFill>
                <a:latin typeface="Arial" panose="020B0604020202020204" pitchFamily="34" charset="0"/>
                <a:cs typeface="Arial" panose="020B0604020202020204" pitchFamily="34" charset="0"/>
              </a:rPr>
              <a:t>7%</a:t>
            </a:r>
            <a:endParaRPr lang="en-US"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1" name="TextBox 30"/>
          <p:cNvSpPr txBox="1"/>
          <p:nvPr/>
        </p:nvSpPr>
        <p:spPr>
          <a:xfrm>
            <a:off x="8624887" y="388104"/>
            <a:ext cx="3085300" cy="1200329"/>
          </a:xfrm>
          <a:prstGeom prst="rect">
            <a:avLst/>
          </a:prstGeom>
          <a:noFill/>
        </p:spPr>
        <p:txBody>
          <a:bodyPr wrap="square" rtlCol="0">
            <a:spAutoFit/>
          </a:bodyPr>
          <a:lstStyle/>
          <a:p>
            <a:pPr algn="ctr"/>
            <a:r>
              <a:rPr lang="en-US" b="1" i="1" dirty="0"/>
              <a:t>To qualify for payment, region-wide Depression Screening rates cannot fall below 7% </a:t>
            </a:r>
          </a:p>
        </p:txBody>
      </p:sp>
    </p:spTree>
    <p:extLst>
      <p:ext uri="{BB962C8B-B14F-4D97-AF65-F5344CB8AC3E}">
        <p14:creationId xmlns:p14="http://schemas.microsoft.com/office/powerpoint/2010/main" val="946585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9E2E62"/>
                </a:solidFill>
              </a:rPr>
              <a:t>Behavioral Health Incentive Measures </a:t>
            </a:r>
          </a:p>
        </p:txBody>
      </p:sp>
      <p:sp>
        <p:nvSpPr>
          <p:cNvPr id="3" name="Subtitle 2"/>
          <p:cNvSpPr>
            <a:spLocks noGrp="1"/>
          </p:cNvSpPr>
          <p:nvPr>
            <p:ph type="subTitle" idx="1"/>
          </p:nvPr>
        </p:nvSpPr>
        <p:spPr>
          <a:xfrm>
            <a:off x="1524000" y="4152900"/>
            <a:ext cx="9144000" cy="1104900"/>
          </a:xfrm>
        </p:spPr>
        <p:txBody>
          <a:bodyPr/>
          <a:lstStyle/>
          <a:p>
            <a:r>
              <a:rPr lang="en-US" b="1" dirty="0"/>
              <a:t>Measurement Period for all Incentive Measures:</a:t>
            </a:r>
          </a:p>
          <a:p>
            <a:r>
              <a:rPr lang="en-US" dirty="0"/>
              <a:t>July 1,2018 – June 30, 2019</a:t>
            </a:r>
          </a:p>
        </p:txBody>
      </p:sp>
    </p:spTree>
    <p:extLst>
      <p:ext uri="{BB962C8B-B14F-4D97-AF65-F5344CB8AC3E}">
        <p14:creationId xmlns:p14="http://schemas.microsoft.com/office/powerpoint/2010/main" val="766956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FAEB3FEE-A627-4921-8CBB-BBAF9AB9777C}"/>
              </a:ext>
            </a:extLst>
          </p:cNvPr>
          <p:cNvPicPr>
            <a:picLocks noChangeAspect="1"/>
          </p:cNvPicPr>
          <p:nvPr/>
        </p:nvPicPr>
        <p:blipFill>
          <a:blip r:embed="rId3"/>
          <a:stretch>
            <a:fillRect/>
          </a:stretch>
        </p:blipFill>
        <p:spPr>
          <a:xfrm>
            <a:off x="5567532" y="3919910"/>
            <a:ext cx="2207581" cy="2059752"/>
          </a:xfrm>
          <a:prstGeom prst="rect">
            <a:avLst/>
          </a:prstGeom>
        </p:spPr>
      </p:pic>
      <p:pic>
        <p:nvPicPr>
          <p:cNvPr id="20" name="Picture 19">
            <a:extLst>
              <a:ext uri="{FF2B5EF4-FFF2-40B4-BE49-F238E27FC236}">
                <a16:creationId xmlns:a16="http://schemas.microsoft.com/office/drawing/2014/main" id="{9D303B3A-2E5A-4619-8507-E51824A42A8B}"/>
              </a:ext>
            </a:extLst>
          </p:cNvPr>
          <p:cNvPicPr>
            <a:picLocks noChangeAspect="1"/>
          </p:cNvPicPr>
          <p:nvPr/>
        </p:nvPicPr>
        <p:blipFill>
          <a:blip r:embed="rId4"/>
          <a:stretch>
            <a:fillRect/>
          </a:stretch>
        </p:blipFill>
        <p:spPr>
          <a:xfrm>
            <a:off x="339183" y="3447417"/>
            <a:ext cx="2390689" cy="2298295"/>
          </a:xfrm>
          <a:prstGeom prst="rect">
            <a:avLst/>
          </a:prstGeom>
        </p:spPr>
      </p:pic>
      <p:sp>
        <p:nvSpPr>
          <p:cNvPr id="2" name="Title 1"/>
          <p:cNvSpPr>
            <a:spLocks noGrp="1"/>
          </p:cNvSpPr>
          <p:nvPr>
            <p:ph type="title"/>
          </p:nvPr>
        </p:nvSpPr>
        <p:spPr/>
        <p:txBody>
          <a:bodyPr>
            <a:normAutofit/>
          </a:bodyPr>
          <a:lstStyle/>
          <a:p>
            <a:r>
              <a:rPr lang="en-US" b="1" dirty="0">
                <a:solidFill>
                  <a:srgbClr val="9E2E62"/>
                </a:solidFill>
              </a:rPr>
              <a:t>Behavioral Health Screening or Assessment for Children in the Foster Care System</a:t>
            </a:r>
            <a:endParaRPr lang="en-US" dirty="0"/>
          </a:p>
        </p:txBody>
      </p:sp>
      <p:sp>
        <p:nvSpPr>
          <p:cNvPr id="3" name="Content Placeholder 2"/>
          <p:cNvSpPr>
            <a:spLocks noGrp="1"/>
          </p:cNvSpPr>
          <p:nvPr>
            <p:ph idx="1"/>
          </p:nvPr>
        </p:nvSpPr>
        <p:spPr>
          <a:xfrm>
            <a:off x="838199" y="1825625"/>
            <a:ext cx="10868025" cy="1387838"/>
          </a:xfrm>
        </p:spPr>
        <p:txBody>
          <a:bodyPr>
            <a:normAutofit/>
          </a:bodyPr>
          <a:lstStyle/>
          <a:p>
            <a:pPr marL="0" indent="0">
              <a:buNone/>
            </a:pPr>
            <a:r>
              <a:rPr lang="en-US" dirty="0"/>
              <a:t>Percentage of foster care children who received a BH screening or assessment </a:t>
            </a:r>
            <a:r>
              <a:rPr lang="en-US" b="1" dirty="0">
                <a:solidFill>
                  <a:srgbClr val="9E2E62"/>
                </a:solidFill>
              </a:rPr>
              <a:t>on or within 30 days </a:t>
            </a:r>
            <a:r>
              <a:rPr lang="en-US" dirty="0"/>
              <a:t>of getting into the foster care system/RAE enrollment.</a:t>
            </a:r>
          </a:p>
        </p:txBody>
      </p:sp>
      <p:grpSp>
        <p:nvGrpSpPr>
          <p:cNvPr id="6" name="Group 5"/>
          <p:cNvGrpSpPr/>
          <p:nvPr/>
        </p:nvGrpSpPr>
        <p:grpSpPr>
          <a:xfrm rot="10800000">
            <a:off x="1836580" y="5998553"/>
            <a:ext cx="8769531" cy="322420"/>
            <a:chOff x="1298208" y="3244564"/>
            <a:chExt cx="8716880" cy="322420"/>
          </a:xfrm>
        </p:grpSpPr>
        <p:sp>
          <p:nvSpPr>
            <p:cNvPr id="7" name="Left Arrow 6"/>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9" name="Freeform 8"/>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p>
          </p:txBody>
        </p:sp>
        <p:sp>
          <p:nvSpPr>
            <p:cNvPr id="10" name="Freeform 9"/>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p>
          </p:txBody>
        </p:sp>
      </p:grpSp>
      <p:sp>
        <p:nvSpPr>
          <p:cNvPr id="13" name="TextBox 12"/>
          <p:cNvSpPr txBox="1"/>
          <p:nvPr/>
        </p:nvSpPr>
        <p:spPr>
          <a:xfrm>
            <a:off x="7608462" y="3313346"/>
            <a:ext cx="4512021" cy="2585323"/>
          </a:xfrm>
          <a:prstGeom prst="rect">
            <a:avLst/>
          </a:prstGeom>
          <a:noFill/>
        </p:spPr>
        <p:txBody>
          <a:bodyPr wrap="square" rtlCol="0">
            <a:spAutoFit/>
          </a:bodyPr>
          <a:lstStyle/>
          <a:p>
            <a:pPr marL="285750" indent="-285750">
              <a:buFont typeface="Arial" panose="020B0604020202020204" pitchFamily="34" charset="0"/>
              <a:buChar char="•"/>
            </a:pPr>
            <a:r>
              <a:rPr lang="en-US" dirty="0"/>
              <a:t> Telehealth services are allowed</a:t>
            </a:r>
          </a:p>
          <a:p>
            <a:pPr marL="285750" indent="-285750">
              <a:buFont typeface="Arial" panose="020B0604020202020204" pitchFamily="34" charset="0"/>
              <a:buChar char="•"/>
            </a:pPr>
            <a:r>
              <a:rPr lang="en-US" dirty="0"/>
              <a:t>Services can occur the day a child is enrolled</a:t>
            </a:r>
          </a:p>
          <a:p>
            <a:pPr marL="285750" indent="-285750">
              <a:buFont typeface="Arial" panose="020B0604020202020204" pitchFamily="34" charset="0"/>
              <a:buChar char="•"/>
            </a:pPr>
            <a:r>
              <a:rPr lang="en-US" dirty="0"/>
              <a:t>Services include Assessment, Psychotherapy, activity therapy, evaluation and management, etc.</a:t>
            </a:r>
          </a:p>
          <a:p>
            <a:pPr marL="285750" indent="-285750">
              <a:buFont typeface="Arial" panose="020B0604020202020204" pitchFamily="34" charset="0"/>
              <a:buChar char="•"/>
            </a:pPr>
            <a:r>
              <a:rPr lang="en-US" dirty="0"/>
              <a:t>Excludes Case Management</a:t>
            </a:r>
          </a:p>
          <a:p>
            <a:pPr marL="285750" indent="-285750">
              <a:buFont typeface="Arial" panose="020B0604020202020204" pitchFamily="34" charset="0"/>
              <a:buChar char="•"/>
            </a:pPr>
            <a:r>
              <a:rPr lang="en-US" dirty="0"/>
              <a:t>Screen or Assessment could be administered by a PCMP or MH provider</a:t>
            </a:r>
          </a:p>
        </p:txBody>
      </p:sp>
      <p:sp>
        <p:nvSpPr>
          <p:cNvPr id="14" name="TextBox 13"/>
          <p:cNvSpPr txBox="1"/>
          <p:nvPr/>
        </p:nvSpPr>
        <p:spPr>
          <a:xfrm>
            <a:off x="573577" y="5951642"/>
            <a:ext cx="1313542" cy="523220"/>
          </a:xfrm>
          <a:prstGeom prst="rect">
            <a:avLst/>
          </a:prstGeom>
          <a:noFill/>
        </p:spPr>
        <p:txBody>
          <a:bodyPr wrap="square" rtlCol="0">
            <a:spAutoFit/>
          </a:bodyPr>
          <a:lstStyle/>
          <a:p>
            <a:r>
              <a:rPr lang="en-US" sz="2800" b="1" dirty="0"/>
              <a:t>DAY 0</a:t>
            </a:r>
          </a:p>
        </p:txBody>
      </p:sp>
      <p:sp>
        <p:nvSpPr>
          <p:cNvPr id="15" name="TextBox 14"/>
          <p:cNvSpPr txBox="1"/>
          <p:nvPr/>
        </p:nvSpPr>
        <p:spPr>
          <a:xfrm>
            <a:off x="10655873" y="5951642"/>
            <a:ext cx="1464610" cy="523220"/>
          </a:xfrm>
          <a:prstGeom prst="rect">
            <a:avLst/>
          </a:prstGeom>
          <a:noFill/>
        </p:spPr>
        <p:txBody>
          <a:bodyPr wrap="square" rtlCol="0">
            <a:spAutoFit/>
          </a:bodyPr>
          <a:lstStyle/>
          <a:p>
            <a:r>
              <a:rPr lang="en-US" sz="2800" b="1" dirty="0"/>
              <a:t>Day 30</a:t>
            </a:r>
          </a:p>
        </p:txBody>
      </p:sp>
      <p:sp>
        <p:nvSpPr>
          <p:cNvPr id="25" name="TextBox 24"/>
          <p:cNvSpPr txBox="1"/>
          <p:nvPr/>
        </p:nvSpPr>
        <p:spPr>
          <a:xfrm>
            <a:off x="196849" y="5591439"/>
            <a:ext cx="3193888" cy="369332"/>
          </a:xfrm>
          <a:prstGeom prst="rect">
            <a:avLst/>
          </a:prstGeom>
          <a:noFill/>
        </p:spPr>
        <p:txBody>
          <a:bodyPr wrap="square" rtlCol="0">
            <a:spAutoFit/>
          </a:bodyPr>
          <a:lstStyle/>
          <a:p>
            <a:r>
              <a:rPr lang="en-US" dirty="0"/>
              <a:t>Member enrolled in Foster Care</a:t>
            </a:r>
          </a:p>
        </p:txBody>
      </p:sp>
    </p:spTree>
    <p:extLst>
      <p:ext uri="{BB962C8B-B14F-4D97-AF65-F5344CB8AC3E}">
        <p14:creationId xmlns:p14="http://schemas.microsoft.com/office/powerpoint/2010/main" val="1603396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7AD8A-B9E7-42CF-96D9-CE572F34ACA6}"/>
              </a:ext>
            </a:extLst>
          </p:cNvPr>
          <p:cNvSpPr>
            <a:spLocks noGrp="1"/>
          </p:cNvSpPr>
          <p:nvPr>
            <p:ph type="title"/>
          </p:nvPr>
        </p:nvSpPr>
        <p:spPr>
          <a:xfrm>
            <a:off x="838200" y="143055"/>
            <a:ext cx="10515600" cy="1050316"/>
          </a:xfrm>
        </p:spPr>
        <p:txBody>
          <a:bodyPr/>
          <a:lstStyle/>
          <a:p>
            <a:r>
              <a:rPr lang="en-US" b="1" dirty="0">
                <a:solidFill>
                  <a:srgbClr val="9E2E62"/>
                </a:solidFill>
              </a:rPr>
              <a:t>Annual Goals for Each Measure</a:t>
            </a:r>
          </a:p>
        </p:txBody>
      </p:sp>
      <p:pic>
        <p:nvPicPr>
          <p:cNvPr id="6" name="Picture 5">
            <a:extLst>
              <a:ext uri="{FF2B5EF4-FFF2-40B4-BE49-F238E27FC236}">
                <a16:creationId xmlns:a16="http://schemas.microsoft.com/office/drawing/2014/main" id="{2ED6D2F7-0BD8-4913-9451-D2B04BE43772}"/>
              </a:ext>
            </a:extLst>
          </p:cNvPr>
          <p:cNvPicPr>
            <a:picLocks noChangeAspect="1"/>
          </p:cNvPicPr>
          <p:nvPr/>
        </p:nvPicPr>
        <p:blipFill rotWithShape="1">
          <a:blip r:embed="rId3"/>
          <a:srcRect l="11429" t="6695" r="1558" b="5789"/>
          <a:stretch/>
        </p:blipFill>
        <p:spPr>
          <a:xfrm>
            <a:off x="388307" y="4624252"/>
            <a:ext cx="5464394" cy="2129425"/>
          </a:xfrm>
          <a:prstGeom prst="rect">
            <a:avLst/>
          </a:prstGeom>
        </p:spPr>
      </p:pic>
      <p:graphicFrame>
        <p:nvGraphicFramePr>
          <p:cNvPr id="4" name="Content Placeholder 3">
            <a:extLst>
              <a:ext uri="{FF2B5EF4-FFF2-40B4-BE49-F238E27FC236}">
                <a16:creationId xmlns:a16="http://schemas.microsoft.com/office/drawing/2014/main" id="{A3518075-61F3-4007-8959-2E9BA0E90339}"/>
              </a:ext>
            </a:extLst>
          </p:cNvPr>
          <p:cNvGraphicFramePr>
            <a:graphicFrameLocks noGrp="1"/>
          </p:cNvGraphicFramePr>
          <p:nvPr>
            <p:ph idx="1"/>
          </p:nvPr>
        </p:nvGraphicFramePr>
        <p:xfrm>
          <a:off x="5852701" y="1438173"/>
          <a:ext cx="5920217" cy="2743200"/>
        </p:xfrm>
        <a:graphic>
          <a:graphicData uri="http://schemas.openxmlformats.org/drawingml/2006/table">
            <a:tbl>
              <a:tblPr>
                <a:tableStyleId>{BDBED569-4797-4DF1-A0F4-6AAB3CD982D8}</a:tableStyleId>
              </a:tblPr>
              <a:tblGrid>
                <a:gridCol w="2151311">
                  <a:extLst>
                    <a:ext uri="{9D8B030D-6E8A-4147-A177-3AD203B41FA5}">
                      <a16:colId xmlns:a16="http://schemas.microsoft.com/office/drawing/2014/main" val="861101396"/>
                    </a:ext>
                  </a:extLst>
                </a:gridCol>
                <a:gridCol w="1885200">
                  <a:extLst>
                    <a:ext uri="{9D8B030D-6E8A-4147-A177-3AD203B41FA5}">
                      <a16:colId xmlns:a16="http://schemas.microsoft.com/office/drawing/2014/main" val="1164210593"/>
                    </a:ext>
                  </a:extLst>
                </a:gridCol>
                <a:gridCol w="1883706">
                  <a:extLst>
                    <a:ext uri="{9D8B030D-6E8A-4147-A177-3AD203B41FA5}">
                      <a16:colId xmlns:a16="http://schemas.microsoft.com/office/drawing/2014/main" val="1149901071"/>
                    </a:ext>
                  </a:extLst>
                </a:gridCol>
              </a:tblGrid>
              <a:tr h="521546">
                <a:tc gridSpan="3">
                  <a:txBody>
                    <a:bodyPr/>
                    <a:lstStyle/>
                    <a:p>
                      <a:pPr marL="0" marR="0">
                        <a:spcBef>
                          <a:spcPts val="0"/>
                        </a:spcBef>
                        <a:spcAft>
                          <a:spcPts val="0"/>
                        </a:spcAft>
                      </a:pPr>
                      <a:r>
                        <a:rPr lang="en-US" sz="2000" dirty="0">
                          <a:effectLst/>
                        </a:rPr>
                        <a:t>RAE GOALS </a:t>
                      </a:r>
                      <a:endParaRPr lang="en-US" sz="1800" dirty="0">
                        <a:effectLst/>
                      </a:endParaRPr>
                    </a:p>
                    <a:p>
                      <a:pPr marL="0" marR="0">
                        <a:spcBef>
                          <a:spcPts val="0"/>
                        </a:spcBef>
                        <a:spcAft>
                          <a:spcPts val="0"/>
                        </a:spcAft>
                      </a:pPr>
                      <a:r>
                        <a:rPr lang="en-US" sz="2000" dirty="0">
                          <a:effectLst/>
                        </a:rPr>
                        <a:t>The rates below is the target each RAE needs to hit in order to achieve the goal to earn incentive payments.</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905032"/>
                  </a:ext>
                </a:extLst>
              </a:tr>
              <a:tr h="181610">
                <a:tc>
                  <a:txBody>
                    <a:bodyPr/>
                    <a:lstStyle/>
                    <a:p>
                      <a:pPr marL="0" marR="0">
                        <a:spcBef>
                          <a:spcPts val="0"/>
                        </a:spcBef>
                        <a:spcAft>
                          <a:spcPts val="0"/>
                        </a:spcAft>
                      </a:pPr>
                      <a:r>
                        <a:rPr lang="en-US" sz="2000">
                          <a:effectLst/>
                        </a:rPr>
                        <a:t>Indicator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R3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R5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2365925"/>
                  </a:ext>
                </a:extLst>
              </a:tr>
              <a:tr h="80645">
                <a:tc>
                  <a:txBody>
                    <a:bodyPr/>
                    <a:lstStyle/>
                    <a:p>
                      <a:pPr marL="0" marR="0">
                        <a:spcBef>
                          <a:spcPts val="0"/>
                        </a:spcBef>
                        <a:spcAft>
                          <a:spcPts val="0"/>
                        </a:spcAft>
                      </a:pPr>
                      <a:r>
                        <a:rPr lang="en-US" sz="2000">
                          <a:effectLst/>
                        </a:rPr>
                        <a:t>1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36.96%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34.03%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2800264"/>
                  </a:ext>
                </a:extLst>
              </a:tr>
              <a:tr h="80645">
                <a:tc>
                  <a:txBody>
                    <a:bodyPr/>
                    <a:lstStyle/>
                    <a:p>
                      <a:pPr marL="0" marR="0">
                        <a:spcBef>
                          <a:spcPts val="0"/>
                        </a:spcBef>
                        <a:spcAft>
                          <a:spcPts val="0"/>
                        </a:spcAft>
                      </a:pPr>
                      <a:r>
                        <a:rPr lang="en-US" sz="2000">
                          <a:effectLst/>
                        </a:rPr>
                        <a:t>2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54.04%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60.86%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07894"/>
                  </a:ext>
                </a:extLst>
              </a:tr>
              <a:tr h="80645">
                <a:tc>
                  <a:txBody>
                    <a:bodyPr/>
                    <a:lstStyle/>
                    <a:p>
                      <a:pPr marL="0" marR="0">
                        <a:spcBef>
                          <a:spcPts val="0"/>
                        </a:spcBef>
                        <a:spcAft>
                          <a:spcPts val="0"/>
                        </a:spcAft>
                      </a:pPr>
                      <a:r>
                        <a:rPr lang="en-US" sz="2000">
                          <a:effectLst/>
                        </a:rPr>
                        <a:t>3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31.29%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36.03%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0454353"/>
                  </a:ext>
                </a:extLst>
              </a:tr>
              <a:tr h="80645">
                <a:tc>
                  <a:txBody>
                    <a:bodyPr/>
                    <a:lstStyle/>
                    <a:p>
                      <a:pPr marL="0" marR="0">
                        <a:spcBef>
                          <a:spcPts val="0"/>
                        </a:spcBef>
                        <a:spcAft>
                          <a:spcPts val="0"/>
                        </a:spcAft>
                      </a:pPr>
                      <a:r>
                        <a:rPr lang="en-US" sz="2000">
                          <a:effectLst/>
                        </a:rPr>
                        <a:t>4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33.28%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30%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3139063"/>
                  </a:ext>
                </a:extLst>
              </a:tr>
              <a:tr h="80645">
                <a:tc>
                  <a:txBody>
                    <a:bodyPr/>
                    <a:lstStyle/>
                    <a:p>
                      <a:pPr marL="0" marR="0">
                        <a:spcBef>
                          <a:spcPts val="0"/>
                        </a:spcBef>
                        <a:spcAft>
                          <a:spcPts val="0"/>
                        </a:spcAft>
                      </a:pPr>
                      <a:r>
                        <a:rPr lang="en-US" sz="2000">
                          <a:effectLst/>
                        </a:rPr>
                        <a:t>5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dirty="0">
                          <a:effectLst/>
                        </a:rPr>
                        <a:t>10.36% </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dirty="0">
                          <a:effectLst/>
                        </a:rPr>
                        <a:t>34.85% </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2286104"/>
                  </a:ext>
                </a:extLst>
              </a:tr>
            </a:tbl>
          </a:graphicData>
        </a:graphic>
      </p:graphicFrame>
      <p:sp>
        <p:nvSpPr>
          <p:cNvPr id="5" name="TextBox 4">
            <a:extLst>
              <a:ext uri="{FF2B5EF4-FFF2-40B4-BE49-F238E27FC236}">
                <a16:creationId xmlns:a16="http://schemas.microsoft.com/office/drawing/2014/main" id="{5F57CCDA-3BBD-4FDB-BFC0-AB53309E4626}"/>
              </a:ext>
            </a:extLst>
          </p:cNvPr>
          <p:cNvSpPr txBox="1"/>
          <p:nvPr/>
        </p:nvSpPr>
        <p:spPr>
          <a:xfrm>
            <a:off x="388307" y="2702633"/>
            <a:ext cx="5098093" cy="1477328"/>
          </a:xfrm>
          <a:prstGeom prst="rect">
            <a:avLst/>
          </a:prstGeom>
          <a:noFill/>
        </p:spPr>
        <p:txBody>
          <a:bodyPr wrap="square" rtlCol="0">
            <a:spAutoFit/>
          </a:bodyPr>
          <a:lstStyle/>
          <a:p>
            <a:r>
              <a:rPr lang="en-US" dirty="0"/>
              <a:t>Each RAE is responsible for closing their performance gap by 10% each year. The performance gap is measured as the difference between the SFY17-18 performance and the identified HCPF goal. </a:t>
            </a:r>
          </a:p>
        </p:txBody>
      </p:sp>
      <p:pic>
        <p:nvPicPr>
          <p:cNvPr id="11" name="Picture 10" descr="A close up of a sign&#10;&#10;Description automatically generated">
            <a:extLst>
              <a:ext uri="{FF2B5EF4-FFF2-40B4-BE49-F238E27FC236}">
                <a16:creationId xmlns:a16="http://schemas.microsoft.com/office/drawing/2014/main" id="{373B27B6-329A-4481-8A32-90D323D5C105}"/>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4081988">
            <a:off x="9949127" y="4865826"/>
            <a:ext cx="1621469" cy="1597069"/>
          </a:xfrm>
          <a:prstGeom prst="rect">
            <a:avLst/>
          </a:prstGeom>
        </p:spPr>
      </p:pic>
      <p:sp>
        <p:nvSpPr>
          <p:cNvPr id="7" name="TextBox 6">
            <a:extLst>
              <a:ext uri="{FF2B5EF4-FFF2-40B4-BE49-F238E27FC236}">
                <a16:creationId xmlns:a16="http://schemas.microsoft.com/office/drawing/2014/main" id="{5F57CCDA-3BBD-4FDB-BFC0-AB53309E4626}"/>
              </a:ext>
            </a:extLst>
          </p:cNvPr>
          <p:cNvSpPr txBox="1"/>
          <p:nvPr/>
        </p:nvSpPr>
        <p:spPr>
          <a:xfrm>
            <a:off x="409271" y="1335271"/>
            <a:ext cx="7423283" cy="1200329"/>
          </a:xfrm>
          <a:prstGeom prst="rect">
            <a:avLst/>
          </a:prstGeom>
          <a:noFill/>
        </p:spPr>
        <p:txBody>
          <a:bodyPr wrap="square" rtlCol="0">
            <a:spAutoFit/>
          </a:bodyPr>
          <a:lstStyle/>
          <a:p>
            <a:r>
              <a:rPr lang="en-US" dirty="0"/>
              <a:t>HCPF calculates their goal using the</a:t>
            </a:r>
          </a:p>
          <a:p>
            <a:r>
              <a:rPr lang="en-US" dirty="0"/>
              <a:t> top regional performer on each measure. </a:t>
            </a:r>
          </a:p>
          <a:p>
            <a:endParaRPr lang="en-US" dirty="0"/>
          </a:p>
          <a:p>
            <a:r>
              <a:rPr lang="en-US" dirty="0"/>
              <a:t>HCPF Goal = (top performer) + (10% of top performer)</a:t>
            </a:r>
          </a:p>
        </p:txBody>
      </p:sp>
    </p:spTree>
    <p:extLst>
      <p:ext uri="{BB962C8B-B14F-4D97-AF65-F5344CB8AC3E}">
        <p14:creationId xmlns:p14="http://schemas.microsoft.com/office/powerpoint/2010/main" val="1626107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502234" y="1018565"/>
          <a:ext cx="10921504" cy="5562436"/>
        </p:xfrm>
        <a:graphic>
          <a:graphicData uri="http://schemas.openxmlformats.org/drawingml/2006/table">
            <a:tbl>
              <a:tblPr firstRow="1" bandRow="1"/>
              <a:tblGrid>
                <a:gridCol w="2054285">
                  <a:extLst>
                    <a:ext uri="{9D8B030D-6E8A-4147-A177-3AD203B41FA5}">
                      <a16:colId xmlns:a16="http://schemas.microsoft.com/office/drawing/2014/main" val="1356805558"/>
                    </a:ext>
                  </a:extLst>
                </a:gridCol>
                <a:gridCol w="1923187">
                  <a:extLst>
                    <a:ext uri="{9D8B030D-6E8A-4147-A177-3AD203B41FA5}">
                      <a16:colId xmlns:a16="http://schemas.microsoft.com/office/drawing/2014/main" val="3691054479"/>
                    </a:ext>
                  </a:extLst>
                </a:gridCol>
                <a:gridCol w="2729230">
                  <a:extLst>
                    <a:ext uri="{9D8B030D-6E8A-4147-A177-3AD203B41FA5}">
                      <a16:colId xmlns:a16="http://schemas.microsoft.com/office/drawing/2014/main" val="992200843"/>
                    </a:ext>
                  </a:extLst>
                </a:gridCol>
                <a:gridCol w="4214802">
                  <a:extLst>
                    <a:ext uri="{9D8B030D-6E8A-4147-A177-3AD203B41FA5}">
                      <a16:colId xmlns:a16="http://schemas.microsoft.com/office/drawing/2014/main" val="1609093416"/>
                    </a:ext>
                  </a:extLst>
                </a:gridCol>
              </a:tblGrid>
              <a:tr h="53323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400" dirty="0">
                          <a:solidFill>
                            <a:schemeClr val="bg1"/>
                          </a:solidFill>
                        </a:rPr>
                        <a:t>Measure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50000"/>
                      </a:srgbClr>
                    </a:solidFill>
                  </a:tcPr>
                </a:tc>
                <a:tc>
                  <a:txBody>
                    <a:bodyPr/>
                    <a:lstStyle/>
                    <a:p>
                      <a:pPr algn="ctr"/>
                      <a:r>
                        <a:rPr lang="en-US" sz="1400" dirty="0">
                          <a:solidFill>
                            <a:schemeClr val="bg1"/>
                          </a:solidFill>
                        </a:rPr>
                        <a:t>Payments at Stake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50000"/>
                      </a:srgbClr>
                    </a:solidFill>
                  </a:tcPr>
                </a:tc>
                <a:tc>
                  <a:txBody>
                    <a:bodyPr/>
                    <a:lstStyle/>
                    <a:p>
                      <a:pPr algn="ctr"/>
                      <a:r>
                        <a:rPr lang="en-US" sz="1400" dirty="0">
                          <a:solidFill>
                            <a:schemeClr val="bg1"/>
                          </a:solidFill>
                        </a:rPr>
                        <a:t>Annual</a:t>
                      </a:r>
                      <a:r>
                        <a:rPr lang="en-US" sz="1400" baseline="0" dirty="0">
                          <a:solidFill>
                            <a:schemeClr val="bg1"/>
                          </a:solidFill>
                        </a:rPr>
                        <a:t> </a:t>
                      </a:r>
                      <a:r>
                        <a:rPr lang="en-US" sz="1400" dirty="0">
                          <a:solidFill>
                            <a:schemeClr val="bg1"/>
                          </a:solidFill>
                        </a:rPr>
                        <a:t>Benchmark</a:t>
                      </a:r>
                    </a:p>
                    <a:p>
                      <a:pPr algn="ctr"/>
                      <a:r>
                        <a:rPr lang="en-US" sz="1400" i="1" dirty="0">
                          <a:solidFill>
                            <a:schemeClr val="bg1"/>
                          </a:solidFill>
                        </a:rPr>
                        <a:t>(As</a:t>
                      </a:r>
                      <a:r>
                        <a:rPr lang="en-US" sz="1400" i="1" baseline="0" dirty="0">
                          <a:solidFill>
                            <a:schemeClr val="bg1"/>
                          </a:solidFill>
                        </a:rPr>
                        <a:t> of 09/2019)</a:t>
                      </a:r>
                      <a:endParaRPr lang="en-US" sz="1400" i="1" dirty="0">
                        <a:solidFill>
                          <a:schemeClr val="bg1"/>
                        </a:solidFill>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50000"/>
                      </a:srgbClr>
                    </a:solidFill>
                  </a:tcPr>
                </a:tc>
                <a:tc>
                  <a:txBody>
                    <a:bodyPr/>
                    <a:lstStyle/>
                    <a:p>
                      <a:pPr algn="ctr"/>
                      <a:r>
                        <a:rPr lang="en-US" sz="1400" dirty="0">
                          <a:solidFill>
                            <a:schemeClr val="bg1"/>
                          </a:solidFill>
                        </a:rPr>
                        <a:t>Internally Calculated Performance</a:t>
                      </a:r>
                    </a:p>
                    <a:p>
                      <a:pPr algn="ctr"/>
                      <a:r>
                        <a:rPr lang="en-US" sz="1400" dirty="0">
                          <a:solidFill>
                            <a:schemeClr val="bg1"/>
                          </a:solidFill>
                        </a:rPr>
                        <a:t>(07/18 – 06/30/2019)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50000"/>
                      </a:srgbClr>
                    </a:solidFill>
                  </a:tcPr>
                </a:tc>
                <a:extLst>
                  <a:ext uri="{0D108BD9-81ED-4DB2-BD59-A6C34878D82A}">
                    <a16:rowId xmlns:a16="http://schemas.microsoft.com/office/drawing/2014/main" val="1477436313"/>
                  </a:ext>
                </a:extLst>
              </a:tr>
              <a:tr h="319272">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Indicator 1: Engagement in outpatient substance use disorder</a:t>
                      </a:r>
                      <a:r>
                        <a:rPr lang="en-US" sz="1600" b="1" baseline="0" dirty="0"/>
                        <a:t> (SUD) treatment</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75000"/>
                      </a:sys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01150281"/>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3</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n-US" sz="1600" dirty="0"/>
                        <a:t>$1,180,000</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n-US" sz="1600" dirty="0"/>
                        <a:t>36.96%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55.44%</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149719"/>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5</a:t>
                      </a:r>
                      <a:endParaRPr lang="en-US" sz="1600" dirty="0"/>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n-US" sz="1600" dirty="0"/>
                        <a:t>$1,127,500</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34.03%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48.25%</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85572981"/>
                  </a:ext>
                </a:extLst>
              </a:tr>
              <a:tr h="319272">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rtl="0" eaLnBrk="1" fontAlgn="auto" latinLnBrk="0" hangingPunct="1">
                        <a:lnSpc>
                          <a:spcPct val="100000"/>
                        </a:lnSpc>
                        <a:spcBef>
                          <a:spcPts val="0"/>
                        </a:spcBef>
                        <a:spcAft>
                          <a:spcPts val="0"/>
                        </a:spcAft>
                        <a:buFontTx/>
                        <a:buNone/>
                      </a:pPr>
                      <a:r>
                        <a:rPr lang="en-US" sz="1600" b="1" dirty="0"/>
                        <a:t>Indicator 2: Follow up appointment within 7</a:t>
                      </a:r>
                      <a:r>
                        <a:rPr lang="en-US" sz="1600" b="1" baseline="0" dirty="0"/>
                        <a:t> days of an inpatient hospital discharge for a mental health condition</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75000"/>
                      </a:sys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69607265"/>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3</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$1,180,000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54.04% </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a:lnSpc>
                          <a:spcPct val="100000"/>
                        </a:lnSpc>
                        <a:spcBef>
                          <a:spcPts val="0"/>
                        </a:spcBef>
                        <a:spcAft>
                          <a:spcPts val="0"/>
                        </a:spcAft>
                        <a:buClrTx/>
                        <a:buSzTx/>
                        <a:buNone/>
                        <a:tabLst/>
                        <a:defRPr/>
                      </a:pPr>
                      <a:r>
                        <a:rPr lang="en-US" sz="1600" b="0" i="0" u="none" strike="noStrike" noProof="0" dirty="0">
                          <a:latin typeface="Calibri"/>
                        </a:rPr>
                        <a:t>41.32%</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88295164"/>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5</a:t>
                      </a:r>
                      <a:endParaRPr lang="en-US" sz="1600" dirty="0"/>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$1,127,500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60.86% </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a:lnSpc>
                          <a:spcPct val="100000"/>
                        </a:lnSpc>
                        <a:spcBef>
                          <a:spcPts val="0"/>
                        </a:spcBef>
                        <a:spcAft>
                          <a:spcPts val="0"/>
                        </a:spcAft>
                        <a:buClrTx/>
                        <a:buSzTx/>
                        <a:buNone/>
                        <a:tabLst/>
                        <a:defRPr/>
                      </a:pPr>
                      <a:r>
                        <a:rPr lang="en-US" sz="1600" b="0" i="0" u="none" strike="noStrike" noProof="0" dirty="0">
                          <a:latin typeface="Calibri"/>
                        </a:rPr>
                        <a:t>56.97%</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74882555"/>
                  </a:ext>
                </a:extLst>
              </a:tr>
              <a:tr h="319272">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rtl="0" eaLnBrk="1" fontAlgn="auto" latinLnBrk="0" hangingPunct="1">
                        <a:lnSpc>
                          <a:spcPct val="100000"/>
                        </a:lnSpc>
                        <a:spcBef>
                          <a:spcPts val="0"/>
                        </a:spcBef>
                        <a:spcAft>
                          <a:spcPts val="0"/>
                        </a:spcAft>
                        <a:buFontTx/>
                        <a:buNone/>
                      </a:pPr>
                      <a:r>
                        <a:rPr lang="en-US" sz="1600" b="1" dirty="0"/>
                        <a:t>Indicator 3:</a:t>
                      </a:r>
                      <a:r>
                        <a:rPr lang="en-US" sz="1600" b="1" baseline="0" dirty="0"/>
                        <a:t> Follow up appointment within 7 days of an ED visit for substance use disorder (SUD)*</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75000"/>
                      </a:sys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4581546"/>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3</a:t>
                      </a:r>
                      <a:endParaRPr lang="en-US" sz="1600" dirty="0"/>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$1,180,000</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31.29%</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12.78%</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5915996"/>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5</a:t>
                      </a:r>
                      <a:endParaRPr lang="en-US" sz="1600" dirty="0"/>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$1,127,500</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36.03%</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34.58%</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6184974"/>
                  </a:ext>
                </a:extLst>
              </a:tr>
              <a:tr h="313668">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Indicator 4: Follow up after a positive depression</a:t>
                      </a:r>
                      <a:r>
                        <a:rPr lang="en-US" sz="1600" b="1" baseline="0" dirty="0"/>
                        <a:t> screen</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6266553"/>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3</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$1,180,000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33.28%</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14.32%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8398845"/>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5</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$1,127,500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11.87%</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13425636"/>
                  </a:ext>
                </a:extLst>
              </a:tr>
              <a:tr h="319272">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US" sz="1600" b="1" dirty="0"/>
                        <a:t>Indicator 5:</a:t>
                      </a:r>
                      <a:r>
                        <a:rPr lang="en-US" sz="1600" b="1" baseline="0" dirty="0"/>
                        <a:t> Behavioral health screening or assessment for children in the foster care system</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01951927"/>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3</a:t>
                      </a:r>
                      <a:endParaRPr lang="en-US" sz="1600" dirty="0"/>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$1,180,000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10.36%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5.44%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04311511"/>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5</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$1,127,500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34.85%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9.81%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71353053"/>
                  </a:ext>
                </a:extLst>
              </a:tr>
            </a:tbl>
          </a:graphicData>
        </a:graphic>
      </p:graphicFrame>
      <p:sp>
        <p:nvSpPr>
          <p:cNvPr id="3" name="TextBox 2"/>
          <p:cNvSpPr txBox="1"/>
          <p:nvPr/>
        </p:nvSpPr>
        <p:spPr>
          <a:xfrm>
            <a:off x="2235654" y="6581001"/>
            <a:ext cx="8562975" cy="276999"/>
          </a:xfrm>
          <a:prstGeom prst="rect">
            <a:avLst/>
          </a:prstGeom>
          <a:noFill/>
        </p:spPr>
        <p:txBody>
          <a:bodyPr wrap="square" rtlCol="0" anchor="t">
            <a:spAutoFit/>
          </a:bodyPr>
          <a:lstStyle/>
          <a:p>
            <a:r>
              <a:rPr lang="en-US" sz="1200" i="1" dirty="0">
                <a:solidFill>
                  <a:prstClr val="black"/>
                </a:solidFill>
                <a:latin typeface="Calibri"/>
              </a:rPr>
              <a:t>*Accurate performance cannot be calculated internally due to lack of SUD FFS data.</a:t>
            </a:r>
          </a:p>
        </p:txBody>
      </p:sp>
      <p:sp>
        <p:nvSpPr>
          <p:cNvPr id="7" name="Title 1"/>
          <p:cNvSpPr txBox="1">
            <a:spLocks/>
          </p:cNvSpPr>
          <p:nvPr/>
        </p:nvSpPr>
        <p:spPr>
          <a:xfrm>
            <a:off x="1654628" y="-32656"/>
            <a:ext cx="9144001" cy="75406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a:solidFill>
                  <a:prstClr val="black"/>
                </a:solidFill>
                <a:latin typeface="Corbel" panose="020B0503020204020204" pitchFamily="34" charset="0"/>
              </a:rPr>
              <a:t>RAE Behavioral Health Incentive Measures </a:t>
            </a:r>
          </a:p>
          <a:p>
            <a:r>
              <a:rPr lang="en-US" sz="2400" b="1" dirty="0">
                <a:solidFill>
                  <a:prstClr val="black"/>
                </a:solidFill>
                <a:latin typeface="Corbel" panose="020B0503020204020204" pitchFamily="34" charset="0"/>
              </a:rPr>
              <a:t>SFY1819 Performance </a:t>
            </a:r>
          </a:p>
          <a:p>
            <a:r>
              <a:rPr lang="en-US" sz="1400" b="1" i="1" dirty="0">
                <a:solidFill>
                  <a:prstClr val="black"/>
                </a:solidFill>
                <a:latin typeface="Corbel" panose="020B0503020204020204" pitchFamily="34" charset="0"/>
              </a:rPr>
              <a:t>Using Incentive Measure Version 10 SFY 1819 Benchmarks</a:t>
            </a:r>
          </a:p>
          <a:p>
            <a:endParaRPr lang="en-US" sz="1800" b="1" dirty="0">
              <a:solidFill>
                <a:prstClr val="black"/>
              </a:solidFill>
              <a:latin typeface="Calibri"/>
            </a:endParaRPr>
          </a:p>
          <a:p>
            <a:br>
              <a:rPr lang="en-US" sz="1800" b="1" dirty="0">
                <a:solidFill>
                  <a:prstClr val="black"/>
                </a:solidFill>
                <a:latin typeface="Calibri"/>
              </a:rPr>
            </a:br>
            <a:endParaRPr lang="en-US" sz="1800" b="1" dirty="0">
              <a:solidFill>
                <a:prstClr val="black"/>
              </a:solidFill>
              <a:latin typeface="Calibri"/>
            </a:endParaRPr>
          </a:p>
        </p:txBody>
      </p:sp>
    </p:spTree>
    <p:extLst>
      <p:ext uri="{BB962C8B-B14F-4D97-AF65-F5344CB8AC3E}">
        <p14:creationId xmlns:p14="http://schemas.microsoft.com/office/powerpoint/2010/main" val="1226546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F96D2AB-F5D2-4519-9463-E5BCE65A0BE7}"/>
              </a:ext>
            </a:extLst>
          </p:cNvPr>
          <p:cNvSpPr txBox="1">
            <a:spLocks/>
          </p:cNvSpPr>
          <p:nvPr/>
        </p:nvSpPr>
        <p:spPr>
          <a:xfrm>
            <a:off x="1438939" y="1707154"/>
            <a:ext cx="9144000" cy="23876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latin typeface="+mn-lt"/>
              </a:rPr>
              <a:t>Denver Health Medicaid Choice and Colorado Access</a:t>
            </a:r>
          </a:p>
        </p:txBody>
      </p:sp>
      <p:sp>
        <p:nvSpPr>
          <p:cNvPr id="5" name="Subtitle 6">
            <a:extLst>
              <a:ext uri="{FF2B5EF4-FFF2-40B4-BE49-F238E27FC236}">
                <a16:creationId xmlns:a16="http://schemas.microsoft.com/office/drawing/2014/main" id="{36AA7FB3-771C-497C-B569-BF54B8C94857}"/>
              </a:ext>
            </a:extLst>
          </p:cNvPr>
          <p:cNvSpPr txBox="1">
            <a:spLocks/>
          </p:cNvSpPr>
          <p:nvPr/>
        </p:nvSpPr>
        <p:spPr>
          <a:xfrm>
            <a:off x="2076893" y="3180041"/>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Working together for Health First Colorado Members</a:t>
            </a:r>
          </a:p>
        </p:txBody>
      </p:sp>
      <p:pic>
        <p:nvPicPr>
          <p:cNvPr id="6" name="Picture 5">
            <a:extLst>
              <a:ext uri="{FF2B5EF4-FFF2-40B4-BE49-F238E27FC236}">
                <a16:creationId xmlns:a16="http://schemas.microsoft.com/office/drawing/2014/main" id="{D175941A-2899-432E-8ECF-BE047CBB86C9}"/>
              </a:ext>
            </a:extLst>
          </p:cNvPr>
          <p:cNvPicPr>
            <a:picLocks noChangeAspect="1"/>
          </p:cNvPicPr>
          <p:nvPr/>
        </p:nvPicPr>
        <p:blipFill>
          <a:blip r:embed="rId2"/>
          <a:stretch>
            <a:fillRect/>
          </a:stretch>
        </p:blipFill>
        <p:spPr>
          <a:xfrm>
            <a:off x="2125527" y="3925419"/>
            <a:ext cx="3700843" cy="1050857"/>
          </a:xfrm>
          <a:prstGeom prst="rect">
            <a:avLst/>
          </a:prstGeom>
        </p:spPr>
      </p:pic>
      <p:pic>
        <p:nvPicPr>
          <p:cNvPr id="7" name="Picture 6" descr="https://gallery.mailchimp.com/d972df2474065de728a486f21/images/01742990-3f6f-488f-bcfd-07a42fe08328.png">
            <a:extLst>
              <a:ext uri="{FF2B5EF4-FFF2-40B4-BE49-F238E27FC236}">
                <a16:creationId xmlns:a16="http://schemas.microsoft.com/office/drawing/2014/main" id="{38BF5250-7E66-46C0-8A4A-0A55160E7BF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464324" y="3976474"/>
            <a:ext cx="2127738" cy="977610"/>
          </a:xfrm>
          <a:prstGeom prst="rect">
            <a:avLst/>
          </a:prstGeom>
          <a:noFill/>
          <a:ln>
            <a:noFill/>
          </a:ln>
        </p:spPr>
      </p:pic>
    </p:spTree>
    <p:extLst>
      <p:ext uri="{BB962C8B-B14F-4D97-AF65-F5344CB8AC3E}">
        <p14:creationId xmlns:p14="http://schemas.microsoft.com/office/powerpoint/2010/main" val="1781617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Share information about Denver Health Medicaid Choice, a managed care plan for physical health</a:t>
            </a:r>
            <a:br>
              <a:rPr lang="en-US" dirty="0"/>
            </a:br>
            <a:endParaRPr lang="en-US" dirty="0"/>
          </a:p>
          <a:p>
            <a:r>
              <a:rPr lang="en-US" dirty="0"/>
              <a:t>Describe how Denver Health Medicaid Choice and Colorado Access coordinate physical health and behavioral health care services</a:t>
            </a:r>
            <a:br>
              <a:rPr lang="en-US" dirty="0"/>
            </a:br>
            <a:endParaRPr lang="en-US" dirty="0"/>
          </a:p>
          <a:p>
            <a:r>
              <a:rPr lang="en-US" dirty="0"/>
              <a:t>Explain upcoming changes to the Regional Accountable Entity (RAE) region 5 contract </a:t>
            </a:r>
          </a:p>
          <a:p>
            <a:endParaRPr lang="en-US" dirty="0"/>
          </a:p>
          <a:p>
            <a:endParaRPr lang="en-US" dirty="0"/>
          </a:p>
        </p:txBody>
      </p:sp>
      <p:sp>
        <p:nvSpPr>
          <p:cNvPr id="5" name="Slide Number Placeholder 4"/>
          <p:cNvSpPr>
            <a:spLocks noGrp="1"/>
          </p:cNvSpPr>
          <p:nvPr>
            <p:ph type="sldNum" sz="quarter" idx="12"/>
          </p:nvPr>
        </p:nvSpPr>
        <p:spPr/>
        <p:txBody>
          <a:bodyPr/>
          <a:lstStyle/>
          <a:p>
            <a:fld id="{FC34C308-BADE-4470-A28F-4A0BF6AAD666}" type="slidenum">
              <a:rPr lang="en-US" smtClean="0"/>
              <a:t>4</a:t>
            </a:fld>
            <a:endParaRPr lang="en-US" dirty="0"/>
          </a:p>
        </p:txBody>
      </p:sp>
    </p:spTree>
    <p:extLst>
      <p:ext uri="{BB962C8B-B14F-4D97-AF65-F5344CB8AC3E}">
        <p14:creationId xmlns:p14="http://schemas.microsoft.com/office/powerpoint/2010/main" val="289739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 </a:t>
            </a:r>
          </a:p>
        </p:txBody>
      </p:sp>
      <p:sp>
        <p:nvSpPr>
          <p:cNvPr id="3" name="Content Placeholder 2"/>
          <p:cNvSpPr>
            <a:spLocks noGrp="1"/>
          </p:cNvSpPr>
          <p:nvPr>
            <p:ph idx="1"/>
          </p:nvPr>
        </p:nvSpPr>
        <p:spPr/>
        <p:txBody>
          <a:bodyPr/>
          <a:lstStyle/>
          <a:p>
            <a:r>
              <a:rPr lang="en-US" dirty="0"/>
              <a:t>DHMC is a full risk physical health plan</a:t>
            </a:r>
          </a:p>
          <a:p>
            <a:pPr lvl="1"/>
            <a:r>
              <a:rPr lang="en-US" dirty="0"/>
              <a:t>Defined list of covered and excluded services</a:t>
            </a:r>
          </a:p>
          <a:p>
            <a:pPr lvl="1"/>
            <a:r>
              <a:rPr lang="en-US" dirty="0"/>
              <a:t>Behavioral health services are covered by Colorado Access </a:t>
            </a:r>
          </a:p>
          <a:p>
            <a:pPr lvl="1"/>
            <a:r>
              <a:rPr lang="en-US" dirty="0"/>
              <a:t>Services that are covered by Health First Colorado Fee-for-Service </a:t>
            </a:r>
          </a:p>
          <a:p>
            <a:pPr lvl="2"/>
            <a:r>
              <a:rPr lang="en-US" dirty="0"/>
              <a:t>Non-Emergency Medical Transportation (NEMT) </a:t>
            </a:r>
          </a:p>
          <a:p>
            <a:pPr lvl="2"/>
            <a:r>
              <a:rPr lang="en-US" dirty="0"/>
              <a:t>Dental </a:t>
            </a:r>
          </a:p>
          <a:p>
            <a:pPr lvl="2"/>
            <a:r>
              <a:rPr lang="en-US" dirty="0"/>
              <a:t>Skilled Nursing Facility Services</a:t>
            </a:r>
          </a:p>
          <a:p>
            <a:pPr lvl="2"/>
            <a:endParaRPr lang="en-US" dirty="0"/>
          </a:p>
          <a:p>
            <a:pPr lvl="2"/>
            <a:endParaRPr lang="en-US" dirty="0"/>
          </a:p>
          <a:p>
            <a:pPr marL="914400" lvl="2" indent="0">
              <a:buNone/>
            </a:pPr>
            <a:endParaRPr lang="en-US" dirty="0"/>
          </a:p>
        </p:txBody>
      </p:sp>
      <p:sp>
        <p:nvSpPr>
          <p:cNvPr id="5" name="Slide Number Placeholder 4"/>
          <p:cNvSpPr>
            <a:spLocks noGrp="1"/>
          </p:cNvSpPr>
          <p:nvPr>
            <p:ph type="sldNum" sz="quarter" idx="12"/>
          </p:nvPr>
        </p:nvSpPr>
        <p:spPr/>
        <p:txBody>
          <a:bodyPr/>
          <a:lstStyle/>
          <a:p>
            <a:fld id="{FC34C308-BADE-4470-A28F-4A0BF6AAD666}" type="slidenum">
              <a:rPr lang="en-US" smtClean="0"/>
              <a:t>5</a:t>
            </a:fld>
            <a:endParaRPr lang="en-US" dirty="0"/>
          </a:p>
        </p:txBody>
      </p:sp>
    </p:spTree>
    <p:extLst>
      <p:ext uri="{BB962C8B-B14F-4D97-AF65-F5344CB8AC3E}">
        <p14:creationId xmlns:p14="http://schemas.microsoft.com/office/powerpoint/2010/main" val="164510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Enrollment</a:t>
            </a:r>
          </a:p>
        </p:txBody>
      </p:sp>
      <p:pic>
        <p:nvPicPr>
          <p:cNvPr id="7" name="Content Placeholder 6"/>
          <p:cNvPicPr>
            <a:picLocks noGrp="1" noChangeAspect="1"/>
          </p:cNvPicPr>
          <p:nvPr>
            <p:ph idx="1"/>
          </p:nvPr>
        </p:nvPicPr>
        <p:blipFill>
          <a:blip r:embed="rId3"/>
          <a:stretch>
            <a:fillRect/>
          </a:stretch>
        </p:blipFill>
        <p:spPr>
          <a:xfrm>
            <a:off x="7499066" y="2058382"/>
            <a:ext cx="3613664" cy="4351338"/>
          </a:xfrm>
          <a:prstGeom prst="rect">
            <a:avLst/>
          </a:prstGeom>
          <a:scene3d>
            <a:camera prst="orthographicFront"/>
            <a:lightRig rig="chilly" dir="t">
              <a:rot lat="0" lon="0" rev="0"/>
            </a:lightRig>
          </a:scene3d>
        </p:spPr>
      </p:pic>
      <p:pic>
        <p:nvPicPr>
          <p:cNvPr id="8" name="Picture 7"/>
          <p:cNvPicPr>
            <a:picLocks noChangeAspect="1"/>
          </p:cNvPicPr>
          <p:nvPr/>
        </p:nvPicPr>
        <p:blipFill>
          <a:blip r:embed="rId4"/>
          <a:stretch>
            <a:fillRect/>
          </a:stretch>
        </p:blipFill>
        <p:spPr>
          <a:xfrm>
            <a:off x="8405801" y="4139737"/>
            <a:ext cx="553005" cy="547687"/>
          </a:xfrm>
          <a:prstGeom prst="rect">
            <a:avLst/>
          </a:prstGeom>
        </p:spPr>
      </p:pic>
      <p:cxnSp>
        <p:nvCxnSpPr>
          <p:cNvPr id="6" name="Straight Arrow Connector 5"/>
          <p:cNvCxnSpPr/>
          <p:nvPr/>
        </p:nvCxnSpPr>
        <p:spPr>
          <a:xfrm>
            <a:off x="5860473" y="3372860"/>
            <a:ext cx="2545328" cy="104072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3531" y="2058382"/>
            <a:ext cx="4866942" cy="2585323"/>
          </a:xfrm>
          <a:prstGeom prst="rect">
            <a:avLst/>
          </a:prstGeom>
          <a:noFill/>
          <a:ln w="31750">
            <a:solidFill>
              <a:schemeClr val="tx1"/>
            </a:solidFill>
          </a:ln>
        </p:spPr>
        <p:txBody>
          <a:bodyPr wrap="square" rtlCol="0">
            <a:spAutoFit/>
          </a:bodyPr>
          <a:lstStyle/>
          <a:p>
            <a:pPr algn="ctr"/>
            <a:r>
              <a:rPr lang="en-US" dirty="0"/>
              <a:t>Health First Colorado Fee-for-Service      113,722</a:t>
            </a:r>
            <a:br>
              <a:rPr lang="en-US" dirty="0"/>
            </a:br>
            <a:br>
              <a:rPr lang="en-US" dirty="0"/>
            </a:br>
            <a:r>
              <a:rPr lang="en-US" dirty="0"/>
              <a:t>+</a:t>
            </a:r>
            <a:br>
              <a:rPr lang="en-US" dirty="0"/>
            </a:br>
            <a:endParaRPr lang="en-US" dirty="0"/>
          </a:p>
          <a:p>
            <a:r>
              <a:rPr lang="en-US" b="1" u="sng" dirty="0"/>
              <a:t>Denver Health Medicaid Choice                   85,719</a:t>
            </a:r>
            <a:br>
              <a:rPr lang="en-US" b="1" u="sng" dirty="0"/>
            </a:br>
            <a:br>
              <a:rPr lang="en-US" u="sng" dirty="0"/>
            </a:br>
            <a:r>
              <a:rPr lang="en-US" dirty="0"/>
              <a:t>Region 5 Total Membership                         199,441</a:t>
            </a:r>
          </a:p>
          <a:p>
            <a:br>
              <a:rPr lang="en-US" dirty="0"/>
            </a:br>
            <a:r>
              <a:rPr lang="en-US" dirty="0"/>
              <a:t>as of 11/22/2019</a:t>
            </a:r>
          </a:p>
        </p:txBody>
      </p:sp>
      <p:sp>
        <p:nvSpPr>
          <p:cNvPr id="11" name="Slide Number Placeholder 10"/>
          <p:cNvSpPr>
            <a:spLocks noGrp="1"/>
          </p:cNvSpPr>
          <p:nvPr>
            <p:ph type="sldNum" sz="quarter" idx="12"/>
          </p:nvPr>
        </p:nvSpPr>
        <p:spPr/>
        <p:txBody>
          <a:bodyPr/>
          <a:lstStyle/>
          <a:p>
            <a:fld id="{FC34C308-BADE-4470-A28F-4A0BF6AAD666}" type="slidenum">
              <a:rPr lang="en-US" smtClean="0"/>
              <a:t>6</a:t>
            </a:fld>
            <a:endParaRPr lang="en-US" dirty="0"/>
          </a:p>
        </p:txBody>
      </p:sp>
    </p:spTree>
    <p:extLst>
      <p:ext uri="{BB962C8B-B14F-4D97-AF65-F5344CB8AC3E}">
        <p14:creationId xmlns:p14="http://schemas.microsoft.com/office/powerpoint/2010/main" val="4271787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Enrollment</a:t>
            </a:r>
          </a:p>
        </p:txBody>
      </p:sp>
      <p:sp>
        <p:nvSpPr>
          <p:cNvPr id="3" name="Content Placeholder 2"/>
          <p:cNvSpPr>
            <a:spLocks noGrp="1"/>
          </p:cNvSpPr>
          <p:nvPr>
            <p:ph idx="1"/>
          </p:nvPr>
        </p:nvSpPr>
        <p:spPr>
          <a:xfrm>
            <a:off x="838200" y="1825625"/>
            <a:ext cx="8842131" cy="4351338"/>
          </a:xfrm>
        </p:spPr>
        <p:txBody>
          <a:bodyPr>
            <a:noAutofit/>
          </a:bodyPr>
          <a:lstStyle/>
          <a:p>
            <a:r>
              <a:rPr lang="en-US" sz="2400" dirty="0"/>
              <a:t>Department of Health Care Policy &amp; Financing (HCPF) manages the member attribution process</a:t>
            </a:r>
          </a:p>
          <a:p>
            <a:pPr lvl="1"/>
            <a:r>
              <a:rPr lang="en-US" dirty="0"/>
              <a:t>All newly eligible Health First Colorado members who reside in Denver County</a:t>
            </a:r>
          </a:p>
          <a:p>
            <a:pPr lvl="1"/>
            <a:r>
              <a:rPr lang="en-US" dirty="0"/>
              <a:t>Existing members should follow previous claims history</a:t>
            </a:r>
          </a:p>
          <a:p>
            <a:pPr lvl="1"/>
            <a:r>
              <a:rPr lang="en-US" dirty="0"/>
              <a:t>Excluded from attribution process</a:t>
            </a:r>
          </a:p>
          <a:p>
            <a:pPr lvl="2"/>
            <a:r>
              <a:rPr lang="en-US" sz="2400" dirty="0"/>
              <a:t>Refugees who list Resettlement Agency (Lutheran Family, Ecumenical and African Community Center) addresses as their address</a:t>
            </a:r>
          </a:p>
        </p:txBody>
      </p:sp>
      <p:sp>
        <p:nvSpPr>
          <p:cNvPr id="5" name="Slide Number Placeholder 4"/>
          <p:cNvSpPr>
            <a:spLocks noGrp="1"/>
          </p:cNvSpPr>
          <p:nvPr>
            <p:ph type="sldNum" sz="quarter" idx="12"/>
          </p:nvPr>
        </p:nvSpPr>
        <p:spPr/>
        <p:txBody>
          <a:bodyPr/>
          <a:lstStyle/>
          <a:p>
            <a:fld id="{FC34C308-BADE-4470-A28F-4A0BF6AAD666}" type="slidenum">
              <a:rPr lang="en-US" smtClean="0"/>
              <a:t>7</a:t>
            </a:fld>
            <a:endParaRPr lang="en-US" dirty="0"/>
          </a:p>
        </p:txBody>
      </p:sp>
    </p:spTree>
    <p:extLst>
      <p:ext uri="{BB962C8B-B14F-4D97-AF65-F5344CB8AC3E}">
        <p14:creationId xmlns:p14="http://schemas.microsoft.com/office/powerpoint/2010/main" val="3440185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Enrollment</a:t>
            </a:r>
          </a:p>
        </p:txBody>
      </p:sp>
      <p:sp>
        <p:nvSpPr>
          <p:cNvPr id="3" name="Content Placeholder 2"/>
          <p:cNvSpPr>
            <a:spLocks noGrp="1"/>
          </p:cNvSpPr>
          <p:nvPr>
            <p:ph idx="1"/>
          </p:nvPr>
        </p:nvSpPr>
        <p:spPr>
          <a:xfrm>
            <a:off x="838200" y="1825624"/>
            <a:ext cx="10515600" cy="4513629"/>
          </a:xfrm>
        </p:spPr>
        <p:txBody>
          <a:bodyPr>
            <a:noAutofit/>
          </a:bodyPr>
          <a:lstStyle/>
          <a:p>
            <a:r>
              <a:rPr lang="en-US" sz="2400" dirty="0"/>
              <a:t>Member Choice</a:t>
            </a:r>
          </a:p>
          <a:p>
            <a:pPr lvl="1"/>
            <a:r>
              <a:rPr lang="en-US" dirty="0"/>
              <a:t>Upon enrollment all members receive a letter explaining their options, members have 90 days to request disenrollment</a:t>
            </a:r>
          </a:p>
          <a:p>
            <a:pPr lvl="2"/>
            <a:r>
              <a:rPr lang="en-US" sz="2400" dirty="0"/>
              <a:t>DHMC members can opt out of the plan</a:t>
            </a:r>
          </a:p>
          <a:p>
            <a:pPr lvl="2"/>
            <a:r>
              <a:rPr lang="en-US" sz="2400" dirty="0"/>
              <a:t>Health First Colorado Fee-for-Service members can opt into the plan</a:t>
            </a:r>
          </a:p>
          <a:p>
            <a:pPr lvl="1"/>
            <a:r>
              <a:rPr lang="en-US" dirty="0"/>
              <a:t>Members have option to change their plan once a year, the two months prior to their birth month</a:t>
            </a:r>
          </a:p>
        </p:txBody>
      </p:sp>
      <p:sp>
        <p:nvSpPr>
          <p:cNvPr id="5" name="Slide Number Placeholder 4"/>
          <p:cNvSpPr>
            <a:spLocks noGrp="1"/>
          </p:cNvSpPr>
          <p:nvPr>
            <p:ph type="sldNum" sz="quarter" idx="12"/>
          </p:nvPr>
        </p:nvSpPr>
        <p:spPr/>
        <p:txBody>
          <a:bodyPr/>
          <a:lstStyle/>
          <a:p>
            <a:fld id="{FC34C308-BADE-4470-A28F-4A0BF6AAD666}" type="slidenum">
              <a:rPr lang="en-US" smtClean="0"/>
              <a:t>8</a:t>
            </a:fld>
            <a:endParaRPr lang="en-US" dirty="0"/>
          </a:p>
        </p:txBody>
      </p:sp>
    </p:spTree>
    <p:extLst>
      <p:ext uri="{BB962C8B-B14F-4D97-AF65-F5344CB8AC3E}">
        <p14:creationId xmlns:p14="http://schemas.microsoft.com/office/powerpoint/2010/main" val="1303463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Enrollment</a:t>
            </a:r>
          </a:p>
        </p:txBody>
      </p:sp>
      <p:sp>
        <p:nvSpPr>
          <p:cNvPr id="3" name="Content Placeholder 2"/>
          <p:cNvSpPr>
            <a:spLocks noGrp="1"/>
          </p:cNvSpPr>
          <p:nvPr>
            <p:ph idx="1"/>
          </p:nvPr>
        </p:nvSpPr>
        <p:spPr/>
        <p:txBody>
          <a:bodyPr>
            <a:noAutofit/>
          </a:bodyPr>
          <a:lstStyle/>
          <a:p>
            <a:r>
              <a:rPr lang="en-US" sz="2400" dirty="0"/>
              <a:t>Attribution challenges</a:t>
            </a:r>
          </a:p>
          <a:p>
            <a:pPr lvl="1"/>
            <a:r>
              <a:rPr lang="en-US" dirty="0"/>
              <a:t>Member’s attribution changes unexpectedly </a:t>
            </a:r>
          </a:p>
          <a:p>
            <a:pPr lvl="1"/>
            <a:r>
              <a:rPr lang="en-US" dirty="0"/>
              <a:t>Important providers monitor member’s plan assignment in the Provider Web Portal</a:t>
            </a:r>
          </a:p>
        </p:txBody>
      </p:sp>
      <p:sp>
        <p:nvSpPr>
          <p:cNvPr id="5" name="Slide Number Placeholder 4"/>
          <p:cNvSpPr>
            <a:spLocks noGrp="1"/>
          </p:cNvSpPr>
          <p:nvPr>
            <p:ph type="sldNum" sz="quarter" idx="12"/>
          </p:nvPr>
        </p:nvSpPr>
        <p:spPr/>
        <p:txBody>
          <a:bodyPr/>
          <a:lstStyle/>
          <a:p>
            <a:fld id="{FC34C308-BADE-4470-A28F-4A0BF6AAD666}" type="slidenum">
              <a:rPr lang="en-US" smtClean="0"/>
              <a:t>9</a:t>
            </a:fld>
            <a:endParaRPr lang="en-US" dirty="0"/>
          </a:p>
        </p:txBody>
      </p:sp>
    </p:spTree>
    <p:extLst>
      <p:ext uri="{BB962C8B-B14F-4D97-AF65-F5344CB8AC3E}">
        <p14:creationId xmlns:p14="http://schemas.microsoft.com/office/powerpoint/2010/main" val="4006960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7764</TotalTime>
  <Words>2994</Words>
  <Application>Microsoft Office PowerPoint</Application>
  <PresentationFormat>Widescreen</PresentationFormat>
  <Paragraphs>329</Paragraphs>
  <Slides>22</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Corbel</vt:lpstr>
      <vt:lpstr>Helvetica</vt:lpstr>
      <vt:lpstr>Times New Roman</vt:lpstr>
      <vt:lpstr>Office Theme</vt:lpstr>
      <vt:lpstr>PowerPoint Presentation</vt:lpstr>
      <vt:lpstr>Behavioral Health Incentive Measures </vt:lpstr>
      <vt:lpstr>PowerPoint Presentation</vt:lpstr>
      <vt:lpstr>Objectives</vt:lpstr>
      <vt:lpstr>Denver Health Medicaid Choice (DHMC) </vt:lpstr>
      <vt:lpstr>Denver Health Medicaid Choice (DHMC) Enrollment</vt:lpstr>
      <vt:lpstr>Denver Health Medicaid Choice (DHMC) Enrollment</vt:lpstr>
      <vt:lpstr>Denver Health Medicaid Choice (DHMC) Enrollment</vt:lpstr>
      <vt:lpstr>Denver Health Medicaid Choice (DHMC) Enrollment</vt:lpstr>
      <vt:lpstr>Denver Health Medicaid Choice (DHMC) Providers and Care Coordination </vt:lpstr>
      <vt:lpstr>Denver Health Medicaid Choice (DHMC)  Community Partnerships </vt:lpstr>
      <vt:lpstr>Colorado Access </vt:lpstr>
      <vt:lpstr>Region 5 Contract Arrangement</vt:lpstr>
      <vt:lpstr>Resources</vt:lpstr>
      <vt:lpstr>Qualifying Participation Measures</vt:lpstr>
      <vt:lpstr>Engagement in Outpatient Substance Use Disorder (SUD) Treatment</vt:lpstr>
      <vt:lpstr>Follow-Up Appointment within 7-days of Inpatient Hospital Discharge for Mental Health (MH) Condition</vt:lpstr>
      <vt:lpstr>Follow-Up within 7-days of Emergency Department (ED) visit for SUD</vt:lpstr>
      <vt:lpstr>Follow-Up after Positive Depression Screening</vt:lpstr>
      <vt:lpstr>Behavioral Health Screening or Assessment for Children in the Foster Care System</vt:lpstr>
      <vt:lpstr>Annual Goals for Each Measure</vt:lpstr>
      <vt:lpstr>PowerPoint Presentation</vt:lpstr>
    </vt:vector>
  </TitlesOfParts>
  <Company>Colorado Access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Denver Health Medicaid Choice</dc:title>
  <dc:creator>Cassidy Smith</dc:creator>
  <cp:lastModifiedBy>Nancy Viera</cp:lastModifiedBy>
  <cp:revision>38</cp:revision>
  <dcterms:created xsi:type="dcterms:W3CDTF">2019-11-18T20:46:26Z</dcterms:created>
  <dcterms:modified xsi:type="dcterms:W3CDTF">2020-01-07T21:46:10Z</dcterms:modified>
</cp:coreProperties>
</file>